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8" r:id="rId19"/>
    <p:sldId id="303" r:id="rId20"/>
    <p:sldId id="304" r:id="rId21"/>
    <p:sldId id="305" r:id="rId22"/>
    <p:sldId id="299" r:id="rId23"/>
    <p:sldId id="300" r:id="rId24"/>
    <p:sldId id="301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x="7762875" cy="10688638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683" autoAdjust="0"/>
  </p:normalViewPr>
  <p:slideViewPr>
    <p:cSldViewPr>
      <p:cViewPr>
        <p:scale>
          <a:sx n="80" d="100"/>
          <a:sy n="80" d="100"/>
        </p:scale>
        <p:origin x="-1434" y="1362"/>
      </p:cViewPr>
      <p:guideLst>
        <p:guide orient="horz" pos="3367"/>
        <p:guide pos="24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216" y="3320409"/>
            <a:ext cx="6598444" cy="22911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4432" y="6056895"/>
            <a:ext cx="5434012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28085" y="428043"/>
            <a:ext cx="1746647" cy="911998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144" y="428043"/>
            <a:ext cx="5110559" cy="911998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214" y="6868440"/>
            <a:ext cx="6598444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214" y="4530303"/>
            <a:ext cx="6598444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144" y="2494018"/>
            <a:ext cx="3428603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6128" y="2494018"/>
            <a:ext cx="3428603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144" y="2392573"/>
            <a:ext cx="342995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144" y="3389684"/>
            <a:ext cx="3429952" cy="6158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3434" y="2392573"/>
            <a:ext cx="3431298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3434" y="3389684"/>
            <a:ext cx="3431298" cy="6158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45" y="425566"/>
            <a:ext cx="2553932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5068" y="425568"/>
            <a:ext cx="433966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145" y="2236698"/>
            <a:ext cx="2553932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578" y="7482046"/>
            <a:ext cx="4657725" cy="8832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1578" y="955050"/>
            <a:ext cx="4657725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578" y="8365346"/>
            <a:ext cx="4657725" cy="12544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144" y="428042"/>
            <a:ext cx="6986588" cy="1781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144" y="2494018"/>
            <a:ext cx="6986588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144" y="9906786"/>
            <a:ext cx="1811337" cy="569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A9750-BAAD-4C9F-AA9D-B3DC71DE7F91}" type="datetimeFigureOut">
              <a:rPr lang="en-US" smtClean="0"/>
              <a:pPr/>
              <a:t>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2316" y="9906786"/>
            <a:ext cx="2458244" cy="569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3394" y="9906786"/>
            <a:ext cx="1811337" cy="569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NUCLEAR ENERGY\NUCLEAR ENERGY PIX\Page 01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7777162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51887" y="2220119"/>
            <a:ext cx="778994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7200" dirty="0" smtClean="0">
                <a:solidFill>
                  <a:srgbClr val="FF0000"/>
                </a:solidFill>
              </a:rPr>
              <a:t>परमाणु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hi-IN" sz="7200" dirty="0" smtClean="0">
                <a:solidFill>
                  <a:srgbClr val="FF0000"/>
                </a:solidFill>
              </a:rPr>
              <a:t>ऊर्जा </a:t>
            </a:r>
            <a:endParaRPr lang="en-US" sz="7200" dirty="0" smtClean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 </a:t>
            </a:r>
          </a:p>
          <a:p>
            <a:pPr algn="ctr"/>
            <a:r>
              <a:rPr lang="en-US" sz="3600" dirty="0" err="1"/>
              <a:t>जीन-पियरे</a:t>
            </a:r>
            <a:r>
              <a:rPr lang="en-US" sz="3600" dirty="0"/>
              <a:t> </a:t>
            </a:r>
            <a:r>
              <a:rPr lang="en-US" sz="3600" dirty="0" err="1"/>
              <a:t>पेटिट</a:t>
            </a:r>
            <a:r>
              <a:rPr lang="en-US" sz="3600" dirty="0"/>
              <a:t> </a:t>
            </a:r>
          </a:p>
          <a:p>
            <a:pPr algn="ctr"/>
            <a:r>
              <a:rPr lang="en-US" sz="2800" dirty="0"/>
              <a:t> </a:t>
            </a:r>
          </a:p>
          <a:p>
            <a:pPr algn="ctr"/>
            <a:r>
              <a:rPr lang="en-US" sz="2400" dirty="0" err="1"/>
              <a:t>हिंदी</a:t>
            </a:r>
            <a:r>
              <a:rPr lang="en-US" sz="2400" dirty="0"/>
              <a:t> : </a:t>
            </a:r>
            <a:r>
              <a:rPr lang="en-US" sz="2400" dirty="0" err="1"/>
              <a:t>अरविन्द</a:t>
            </a:r>
            <a:r>
              <a:rPr lang="en-US" sz="2400" dirty="0"/>
              <a:t> </a:t>
            </a:r>
            <a:r>
              <a:rPr lang="en-US" sz="2400" dirty="0" err="1"/>
              <a:t>गुप्ता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HP\Desktop\NUCLEAR ENERGY\NUCLEAR ENERGY PIX\Page 12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9"/>
            <a:ext cx="7762875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1237" y="467519"/>
            <a:ext cx="387985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4437" y="660876"/>
            <a:ext cx="53452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 err="1"/>
              <a:t>तो</a:t>
            </a:r>
            <a:r>
              <a:rPr lang="en-US" sz="1300" dirty="0"/>
              <a:t> </a:t>
            </a:r>
            <a:r>
              <a:rPr lang="en-US" sz="1300" dirty="0" err="1"/>
              <a:t>इसका</a:t>
            </a:r>
            <a:r>
              <a:rPr lang="en-US" sz="1300" dirty="0"/>
              <a:t> </a:t>
            </a:r>
            <a:r>
              <a:rPr lang="en-US" sz="1300" dirty="0" err="1"/>
              <a:t>मतलब</a:t>
            </a:r>
            <a:r>
              <a:rPr lang="en-US" sz="1300" dirty="0"/>
              <a:t> </a:t>
            </a:r>
            <a:r>
              <a:rPr lang="en-US" sz="1300" dirty="0" err="1"/>
              <a:t>है</a:t>
            </a:r>
            <a:r>
              <a:rPr lang="en-US" sz="1300" dirty="0"/>
              <a:t> </a:t>
            </a:r>
            <a:r>
              <a:rPr lang="en-US" sz="1300" dirty="0" err="1"/>
              <a:t>कि</a:t>
            </a:r>
            <a:r>
              <a:rPr lang="en-US" sz="1300" dirty="0"/>
              <a:t> </a:t>
            </a:r>
            <a:r>
              <a:rPr lang="en-US" sz="1300" dirty="0" err="1"/>
              <a:t>समय</a:t>
            </a:r>
            <a:r>
              <a:rPr lang="en-US" sz="1300" dirty="0"/>
              <a:t> </a:t>
            </a:r>
            <a:r>
              <a:rPr lang="hi-IN" sz="1300" dirty="0" smtClean="0"/>
              <a:t>बीतने</a:t>
            </a:r>
            <a:r>
              <a:rPr lang="en-US" sz="1300" dirty="0" smtClean="0"/>
              <a:t> </a:t>
            </a:r>
            <a:r>
              <a:rPr lang="en-US" sz="1300" dirty="0" err="1" smtClean="0"/>
              <a:t>के</a:t>
            </a:r>
            <a:r>
              <a:rPr lang="en-US" sz="1300" dirty="0" smtClean="0"/>
              <a:t> </a:t>
            </a:r>
            <a:r>
              <a:rPr lang="en-US" sz="1300" dirty="0" err="1"/>
              <a:t>साथ</a:t>
            </a:r>
            <a:r>
              <a:rPr lang="en-US" sz="1300" dirty="0"/>
              <a:t> </a:t>
            </a:r>
            <a:r>
              <a:rPr lang="en-US" sz="1300" dirty="0" err="1"/>
              <a:t>यह</a:t>
            </a:r>
            <a:r>
              <a:rPr lang="en-US" sz="1300" dirty="0"/>
              <a:t> </a:t>
            </a:r>
            <a:r>
              <a:rPr lang="en-US" sz="1300" dirty="0" err="1"/>
              <a:t>प्रक्रिया</a:t>
            </a:r>
            <a:r>
              <a:rPr lang="en-US" sz="1300" dirty="0"/>
              <a:t> </a:t>
            </a:r>
            <a:r>
              <a:rPr lang="en-US" sz="1300" dirty="0" err="1"/>
              <a:t>धीमी</a:t>
            </a:r>
            <a:r>
              <a:rPr lang="en-US" sz="1300" dirty="0"/>
              <a:t> </a:t>
            </a:r>
            <a:r>
              <a:rPr lang="en-US" sz="1300" dirty="0" err="1"/>
              <a:t>हो</a:t>
            </a:r>
            <a:r>
              <a:rPr lang="en-US" sz="1300" dirty="0"/>
              <a:t> </a:t>
            </a:r>
            <a:r>
              <a:rPr lang="en-US" sz="1300" dirty="0" err="1"/>
              <a:t>जाएगी</a:t>
            </a:r>
            <a:r>
              <a:rPr lang="en-US" sz="1300" dirty="0"/>
              <a:t>, </a:t>
            </a:r>
            <a:endParaRPr lang="en-US" sz="1300" dirty="0" smtClean="0"/>
          </a:p>
          <a:p>
            <a:pPr algn="ctr"/>
            <a:r>
              <a:rPr lang="en-US" sz="1300" dirty="0" err="1" smtClean="0"/>
              <a:t>और</a:t>
            </a:r>
            <a:r>
              <a:rPr lang="en-US" sz="1300" dirty="0" smtClean="0"/>
              <a:t> </a:t>
            </a:r>
            <a:r>
              <a:rPr lang="en-US" sz="1300" dirty="0" err="1"/>
              <a:t>बक्से</a:t>
            </a:r>
            <a:r>
              <a:rPr lang="en-US" sz="1300" dirty="0"/>
              <a:t> </a:t>
            </a:r>
            <a:r>
              <a:rPr lang="en-US" sz="1300" dirty="0" err="1"/>
              <a:t>खुलने</a:t>
            </a:r>
            <a:r>
              <a:rPr lang="en-US" sz="1300" dirty="0"/>
              <a:t> </a:t>
            </a:r>
            <a:r>
              <a:rPr lang="en-US" sz="1300" dirty="0" err="1"/>
              <a:t>की</a:t>
            </a:r>
            <a:r>
              <a:rPr lang="en-US" sz="1300" dirty="0"/>
              <a:t> </a:t>
            </a:r>
            <a:r>
              <a:rPr lang="en-US" sz="1300" dirty="0" err="1"/>
              <a:t>गति</a:t>
            </a:r>
            <a:r>
              <a:rPr lang="en-US" sz="1300" dirty="0"/>
              <a:t> </a:t>
            </a:r>
            <a:r>
              <a:rPr lang="en-US" sz="1300" dirty="0" err="1"/>
              <a:t>कम</a:t>
            </a:r>
            <a:r>
              <a:rPr lang="en-US" sz="1300" dirty="0"/>
              <a:t> </a:t>
            </a:r>
            <a:r>
              <a:rPr lang="en-US" sz="1300" dirty="0" err="1"/>
              <a:t>हो</a:t>
            </a:r>
            <a:r>
              <a:rPr lang="en-US" sz="1300" dirty="0"/>
              <a:t> </a:t>
            </a:r>
            <a:r>
              <a:rPr lang="en-US" sz="1300" dirty="0" err="1"/>
              <a:t>जाएगी</a:t>
            </a:r>
            <a:r>
              <a:rPr lang="en-US" sz="13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0237" y="1305719"/>
            <a:ext cx="25319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शुरुआत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पृथ्वी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रही</a:t>
            </a:r>
            <a:r>
              <a:rPr lang="en-US" sz="1500" dirty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8314" y="1287354"/>
            <a:ext cx="20489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/>
              <a:t>धीरे-धीरे</a:t>
            </a:r>
            <a:r>
              <a:rPr lang="en-US" sz="1500" dirty="0" smtClean="0"/>
              <a:t> </a:t>
            </a:r>
            <a:r>
              <a:rPr lang="en-US" sz="1500" dirty="0" err="1" smtClean="0"/>
              <a:t>वो</a:t>
            </a:r>
            <a:r>
              <a:rPr lang="en-US" sz="1500" dirty="0" smtClean="0"/>
              <a:t> </a:t>
            </a:r>
            <a:r>
              <a:rPr lang="en-US" sz="1500" dirty="0" err="1"/>
              <a:t>शांत</a:t>
            </a:r>
            <a:r>
              <a:rPr lang="en-US" sz="1500" dirty="0"/>
              <a:t> </a:t>
            </a:r>
            <a:r>
              <a:rPr lang="en-US" sz="1500" dirty="0" err="1"/>
              <a:t>हुई</a:t>
            </a:r>
            <a:r>
              <a:rPr lang="en-US" sz="1500" dirty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488731"/>
            <a:ext cx="7762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ऊर्जा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का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रूपांतरण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3" y="4487754"/>
            <a:ext cx="24945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उस</a:t>
            </a:r>
            <a:r>
              <a:rPr lang="en-US" sz="1500" dirty="0"/>
              <a:t> </a:t>
            </a:r>
            <a:r>
              <a:rPr lang="en-US" sz="1500" dirty="0" err="1"/>
              <a:t>सब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ऊष्मा</a:t>
            </a:r>
            <a:r>
              <a:rPr lang="en-US" sz="1500" dirty="0"/>
              <a:t> </a:t>
            </a:r>
            <a:r>
              <a:rPr lang="en-US" sz="1500" dirty="0" err="1"/>
              <a:t>कहाँ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805533" y="5133666"/>
            <a:ext cx="15331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यदि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 smtClean="0"/>
              <a:t>खा</a:t>
            </a:r>
            <a:r>
              <a:rPr lang="hi-IN" sz="1500" dirty="0" smtClean="0"/>
              <a:t>ने</a:t>
            </a:r>
            <a:r>
              <a:rPr lang="en-US" sz="1500" dirty="0" smtClean="0"/>
              <a:t> </a:t>
            </a:r>
            <a:r>
              <a:rPr lang="en-US" sz="1500" dirty="0" err="1" smtClean="0"/>
              <a:t>वाले</a:t>
            </a:r>
            <a:r>
              <a:rPr lang="en-US" sz="1500" dirty="0" smtClean="0"/>
              <a:t> </a:t>
            </a:r>
            <a:r>
              <a:rPr lang="en-US" sz="1500" dirty="0" err="1"/>
              <a:t>बर्तन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 smtClean="0"/>
              <a:t>रखें</a:t>
            </a:r>
            <a:r>
              <a:rPr lang="en-US" sz="1500" dirty="0" smtClean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क्या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93544" y="4349285"/>
            <a:ext cx="13260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/>
              <a:t>कोशिश</a:t>
            </a:r>
            <a:r>
              <a:rPr lang="en-US" sz="1500" dirty="0" smtClean="0"/>
              <a:t> </a:t>
            </a:r>
            <a:r>
              <a:rPr lang="hi-IN" sz="1500" dirty="0"/>
              <a:t>करो... </a:t>
            </a:r>
            <a:endParaRPr lang="en-US" sz="1500" dirty="0"/>
          </a:p>
        </p:txBody>
      </p:sp>
      <p:sp>
        <p:nvSpPr>
          <p:cNvPr id="11" name="Rectangle 10"/>
          <p:cNvSpPr/>
          <p:nvPr/>
        </p:nvSpPr>
        <p:spPr>
          <a:xfrm>
            <a:off x="1263145" y="7045544"/>
            <a:ext cx="47518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काम</a:t>
            </a:r>
            <a:r>
              <a:rPr lang="en-US" sz="1500" dirty="0"/>
              <a:t> </a:t>
            </a:r>
            <a:r>
              <a:rPr lang="en-US" sz="1500" dirty="0" err="1"/>
              <a:t>करती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निकली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पानी</a:t>
            </a:r>
            <a:r>
              <a:rPr lang="en-US" sz="1500" dirty="0" smtClean="0"/>
              <a:t> </a:t>
            </a:r>
            <a:r>
              <a:rPr lang="en-US" sz="1500" dirty="0" err="1"/>
              <a:t>सोखता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उसे</a:t>
            </a:r>
            <a:r>
              <a:rPr lang="en-US" sz="1500" dirty="0"/>
              <a:t> </a:t>
            </a:r>
            <a:r>
              <a:rPr lang="en-US" sz="1500" dirty="0" err="1"/>
              <a:t>ऊष्मा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परिवर्तित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00437" y="7838321"/>
            <a:ext cx="31156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प्राकृतिक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पदार्थ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बहुत</a:t>
            </a:r>
            <a:r>
              <a:rPr lang="en-US" sz="1500" dirty="0" smtClean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छोड़ते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62437" y="8902889"/>
            <a:ext cx="2667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इसलिए</a:t>
            </a:r>
            <a:r>
              <a:rPr lang="en-US" sz="1500" dirty="0"/>
              <a:t> </a:t>
            </a:r>
            <a:r>
              <a:rPr lang="en-US" sz="1500" dirty="0" err="1"/>
              <a:t>हमें</a:t>
            </a:r>
            <a:r>
              <a:rPr lang="en-US" sz="1500" dirty="0"/>
              <a:t> </a:t>
            </a:r>
            <a:r>
              <a:rPr lang="en-US" sz="1500" dirty="0" err="1"/>
              <a:t>खुद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गर्म</a:t>
            </a:r>
            <a:r>
              <a:rPr lang="en-US" sz="1500" dirty="0"/>
              <a:t> </a:t>
            </a:r>
            <a:r>
              <a:rPr lang="en-US" sz="1500" dirty="0" err="1"/>
              <a:t>रखने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सारी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सामग्री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आवश्यकता</a:t>
            </a:r>
            <a:r>
              <a:rPr lang="en-US" sz="1500" dirty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HP\Desktop\NUCLEAR ENERGY\NUCLEAR ENERGY PIX\Page 13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34382"/>
            <a:ext cx="7762875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4763" y="619919"/>
            <a:ext cx="7762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शैतानों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की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अलग-अलग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प्रजातियां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85837" y="2197289"/>
            <a:ext cx="6096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/>
              <a:t>मूल</a:t>
            </a:r>
            <a:r>
              <a:rPr lang="en-US" sz="1500" dirty="0"/>
              <a:t> </a:t>
            </a:r>
            <a:r>
              <a:rPr lang="en-US" sz="1500" dirty="0" err="1"/>
              <a:t>रूप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इन</a:t>
            </a:r>
            <a:r>
              <a:rPr lang="en-US" sz="1500" dirty="0"/>
              <a:t> </a:t>
            </a:r>
            <a:r>
              <a:rPr lang="en-US" sz="1500" dirty="0" err="1"/>
              <a:t>शैतानों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केवल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प्रजाति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उत्सर्जित</a:t>
            </a:r>
            <a:r>
              <a:rPr lang="en-US" sz="1500" dirty="0"/>
              <a:t> </a:t>
            </a:r>
            <a:r>
              <a:rPr lang="en-US" sz="1500" dirty="0" err="1"/>
              <a:t>होने</a:t>
            </a:r>
            <a:r>
              <a:rPr lang="en-US" sz="1500" dirty="0"/>
              <a:t> </a:t>
            </a:r>
            <a:r>
              <a:rPr lang="en-US" sz="1500" dirty="0" err="1"/>
              <a:t>वाली</a:t>
            </a:r>
            <a:r>
              <a:rPr lang="en-US" sz="1500" dirty="0"/>
              <a:t> </a:t>
            </a:r>
            <a:r>
              <a:rPr lang="en-US" sz="1500" dirty="0" err="1"/>
              <a:t>पहली</a:t>
            </a:r>
            <a:r>
              <a:rPr lang="en-US" sz="1500" dirty="0"/>
              <a:t> </a:t>
            </a:r>
            <a:r>
              <a:rPr lang="en-US" sz="1500" dirty="0" err="1" smtClean="0"/>
              <a:t>चीजें</a:t>
            </a:r>
            <a:r>
              <a:rPr lang="en-US" sz="1500" dirty="0" smtClean="0"/>
              <a:t> X </a:t>
            </a:r>
            <a:r>
              <a:rPr lang="en-US" sz="1500" dirty="0"/>
              <a:t>(</a:t>
            </a:r>
            <a:r>
              <a:rPr lang="en-US" sz="1500" dirty="0" err="1"/>
              <a:t>एक्स</a:t>
            </a:r>
            <a:r>
              <a:rPr lang="en-US" sz="1500" dirty="0"/>
              <a:t>) </a:t>
            </a:r>
            <a:r>
              <a:rPr lang="en-US" sz="1500" dirty="0" err="1"/>
              <a:t>या</a:t>
            </a:r>
            <a:r>
              <a:rPr lang="en-US" sz="1500" dirty="0"/>
              <a:t> α </a:t>
            </a:r>
            <a:r>
              <a:rPr lang="hi-IN" sz="1500" dirty="0"/>
              <a:t>(</a:t>
            </a:r>
            <a:r>
              <a:rPr lang="hi-IN" sz="1500" dirty="0" smtClean="0"/>
              <a:t>अल्फ़ा)</a:t>
            </a:r>
            <a:r>
              <a:rPr lang="en-US" sz="1500" dirty="0" smtClean="0"/>
              <a:t> </a:t>
            </a:r>
            <a:r>
              <a:rPr lang="hi-IN" sz="1500" dirty="0" smtClean="0"/>
              <a:t>किरणें</a:t>
            </a:r>
            <a:r>
              <a:rPr lang="en-US" sz="1500" dirty="0" smtClean="0"/>
              <a:t> </a:t>
            </a:r>
            <a:r>
              <a:rPr lang="hi-IN" sz="1500" dirty="0" smtClean="0"/>
              <a:t>विकीरित</a:t>
            </a:r>
            <a:r>
              <a:rPr lang="en-US" sz="1500" dirty="0" smtClean="0"/>
              <a:t> </a:t>
            </a:r>
            <a:r>
              <a:rPr lang="en-US" sz="1500" dirty="0"/>
              <a:t>(</a:t>
            </a:r>
            <a:r>
              <a:rPr lang="en-US" sz="1500" dirty="0" err="1" smtClean="0"/>
              <a:t>रेडिएशन</a:t>
            </a:r>
            <a:r>
              <a:rPr lang="en-US" sz="1500" dirty="0" smtClean="0"/>
              <a:t>)</a:t>
            </a:r>
            <a:r>
              <a:rPr lang="en-US" sz="1500" dirty="0"/>
              <a:t> </a:t>
            </a:r>
            <a:r>
              <a:rPr lang="hi-IN" sz="1500" dirty="0" smtClean="0"/>
              <a:t>होंगी</a:t>
            </a:r>
            <a:r>
              <a:rPr lang="en-US" sz="1500" dirty="0" smtClean="0"/>
              <a:t>. </a:t>
            </a:r>
            <a:r>
              <a:rPr lang="hi-IN" sz="1500" dirty="0"/>
              <a:t>वे</a:t>
            </a:r>
            <a:r>
              <a:rPr lang="en-US" sz="1500" dirty="0" smtClean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प्रकार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अदृश्य</a:t>
            </a:r>
            <a:r>
              <a:rPr lang="en-US" sz="1500" dirty="0"/>
              <a:t> </a:t>
            </a:r>
            <a:r>
              <a:rPr lang="en-US" sz="1500" dirty="0" err="1"/>
              <a:t>प्रकाश</a:t>
            </a:r>
            <a:r>
              <a:rPr lang="en-US" sz="1500" dirty="0"/>
              <a:t> </a:t>
            </a:r>
            <a:r>
              <a:rPr lang="hi-IN" sz="1500" dirty="0" smtClean="0"/>
              <a:t>होती</a:t>
            </a:r>
            <a:r>
              <a:rPr lang="en-US" sz="1500" dirty="0" smtClean="0"/>
              <a:t> </a:t>
            </a:r>
            <a:r>
              <a:rPr lang="hi-IN" sz="1500" dirty="0" smtClean="0"/>
              <a:t>हैं</a:t>
            </a:r>
            <a:r>
              <a:rPr lang="hi-IN" sz="1500" dirty="0"/>
              <a:t>. </a:t>
            </a:r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3564027" y="3591719"/>
            <a:ext cx="1384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पीठ</a:t>
            </a:r>
            <a:r>
              <a:rPr lang="en-US" sz="1400" dirty="0" smtClean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ध्यान</a:t>
            </a:r>
            <a:r>
              <a:rPr lang="en-US" sz="1400" dirty="0" smtClean="0"/>
              <a:t> </a:t>
            </a:r>
            <a:r>
              <a:rPr lang="hi-IN" sz="1400" dirty="0"/>
              <a:t>रखो!</a:t>
            </a:r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338637" y="5471656"/>
            <a:ext cx="2522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उस</a:t>
            </a:r>
            <a:r>
              <a:rPr lang="en-US" sz="1500" dirty="0"/>
              <a:t> </a:t>
            </a:r>
            <a:r>
              <a:rPr lang="en-US" sz="1500" dirty="0" err="1"/>
              <a:t>विकीरण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मोटी</a:t>
            </a:r>
            <a:r>
              <a:rPr lang="en-US" sz="1500" dirty="0"/>
              <a:t> </a:t>
            </a:r>
            <a:r>
              <a:rPr lang="en-US" sz="1500" dirty="0" err="1"/>
              <a:t>सीसे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पट्टी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अवरोध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सोखा</a:t>
            </a:r>
            <a:r>
              <a:rPr lang="en-US" sz="1500" dirty="0"/>
              <a:t> </a:t>
            </a:r>
            <a:r>
              <a:rPr lang="en-US" sz="1500" dirty="0" err="1"/>
              <a:t>जा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उसकी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गर्मी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बदला</a:t>
            </a:r>
            <a:r>
              <a:rPr lang="en-US" sz="1500" dirty="0"/>
              <a:t> </a:t>
            </a:r>
            <a:r>
              <a:rPr lang="en-US" sz="1500" dirty="0" err="1"/>
              <a:t>जा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37" y="7189995"/>
            <a:ext cx="2667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अन्य</a:t>
            </a:r>
            <a:r>
              <a:rPr lang="en-US" sz="1500" dirty="0"/>
              <a:t> </a:t>
            </a:r>
            <a:r>
              <a:rPr lang="en-US" sz="1500" dirty="0" err="1"/>
              <a:t>प्रकार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होते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जिनमें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इलेक्ट्रिक</a:t>
            </a:r>
            <a:r>
              <a:rPr lang="en-US" sz="1500" dirty="0"/>
              <a:t> </a:t>
            </a:r>
            <a:r>
              <a:rPr lang="en-US" sz="1500" dirty="0" err="1"/>
              <a:t>चार्ज</a:t>
            </a:r>
            <a:r>
              <a:rPr lang="en-US" sz="1500" dirty="0"/>
              <a:t> (</a:t>
            </a:r>
            <a:r>
              <a:rPr lang="en-US" sz="1500" dirty="0" err="1"/>
              <a:t>विद्युत</a:t>
            </a:r>
            <a:r>
              <a:rPr lang="en-US" sz="1500" dirty="0"/>
              <a:t> </a:t>
            </a:r>
            <a:r>
              <a:rPr lang="en-US" sz="1500" dirty="0" err="1"/>
              <a:t>आवेश</a:t>
            </a:r>
            <a:r>
              <a:rPr lang="en-US" sz="1500" dirty="0"/>
              <a:t>)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01885" y="7107099"/>
            <a:ext cx="1589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उनकी</a:t>
            </a:r>
            <a:r>
              <a:rPr lang="en-US" sz="1400" dirty="0"/>
              <a:t> </a:t>
            </a:r>
            <a:r>
              <a:rPr lang="en-US" sz="1400" dirty="0" err="1"/>
              <a:t>गति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तेज़</a:t>
            </a:r>
            <a:r>
              <a:rPr lang="en-US" sz="1400" dirty="0" smtClean="0"/>
              <a:t> </a:t>
            </a:r>
            <a:r>
              <a:rPr lang="en-US" sz="1400" dirty="0" err="1"/>
              <a:t>होती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38637" y="9161522"/>
            <a:ext cx="289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गति</a:t>
            </a:r>
            <a:r>
              <a:rPr lang="en-US" sz="1500" dirty="0"/>
              <a:t> </a:t>
            </a:r>
            <a:r>
              <a:rPr lang="en-US" sz="1500" dirty="0" err="1"/>
              <a:t>उनकी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निर्भर</a:t>
            </a:r>
            <a:r>
              <a:rPr lang="en-US" sz="1500" dirty="0"/>
              <a:t> </a:t>
            </a:r>
            <a:r>
              <a:rPr lang="en-US" sz="1500" dirty="0" err="1"/>
              <a:t>करती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उनकी</a:t>
            </a:r>
            <a:r>
              <a:rPr lang="en-US" sz="1500" dirty="0"/>
              <a:t> </a:t>
            </a:r>
            <a:r>
              <a:rPr lang="en-US" sz="1500" dirty="0" err="1"/>
              <a:t>गति</a:t>
            </a:r>
            <a:r>
              <a:rPr lang="en-US" sz="1500" dirty="0"/>
              <a:t> </a:t>
            </a:r>
            <a:r>
              <a:rPr lang="en-US" sz="1500" dirty="0" err="1"/>
              <a:t>कई</a:t>
            </a:r>
            <a:r>
              <a:rPr lang="en-US" sz="1500" dirty="0"/>
              <a:t> </a:t>
            </a:r>
            <a:r>
              <a:rPr lang="en-US" sz="1500" dirty="0" err="1"/>
              <a:t>हजार</a:t>
            </a:r>
            <a:r>
              <a:rPr lang="en-US" sz="1500" dirty="0"/>
              <a:t> </a:t>
            </a:r>
            <a:r>
              <a:rPr lang="en-US" sz="1500" dirty="0" err="1"/>
              <a:t>किलोमीटर</a:t>
            </a:r>
            <a:r>
              <a:rPr lang="en-US" sz="1500" dirty="0"/>
              <a:t> </a:t>
            </a:r>
            <a:r>
              <a:rPr lang="en-US" sz="1500" dirty="0" err="1"/>
              <a:t>तक</a:t>
            </a:r>
            <a:r>
              <a:rPr lang="en-US" sz="1500" dirty="0"/>
              <a:t> </a:t>
            </a:r>
            <a:r>
              <a:rPr lang="en-US" sz="1500" dirty="0" err="1"/>
              <a:t>पहुंच</a:t>
            </a:r>
            <a:r>
              <a:rPr lang="en-US" sz="1500" dirty="0"/>
              <a:t> </a:t>
            </a:r>
            <a:r>
              <a:rPr lang="en-US" sz="1500" dirty="0" err="1"/>
              <a:t>सकती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HP\Desktop\NUCLEAR ENERGY\NUCLEAR ENERGY PIX\Page 14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762875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358437" y="2677319"/>
            <a:ext cx="38798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 smtClean="0"/>
              <a:t>. 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04837" y="675521"/>
            <a:ext cx="2895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इतनी</a:t>
            </a:r>
            <a:r>
              <a:rPr lang="en-US" sz="1500" dirty="0"/>
              <a:t> </a:t>
            </a:r>
            <a:r>
              <a:rPr lang="en-US" sz="1500" dirty="0" err="1"/>
              <a:t>तेज़</a:t>
            </a:r>
            <a:r>
              <a:rPr lang="en-US" sz="1500" dirty="0"/>
              <a:t> </a:t>
            </a:r>
            <a:r>
              <a:rPr lang="en-US" sz="1500" dirty="0" err="1"/>
              <a:t>गति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किसी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वस्तु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 smtClean="0"/>
              <a:t>आरपार</a:t>
            </a:r>
            <a:r>
              <a:rPr lang="en-US" sz="1500" dirty="0" smtClean="0"/>
              <a:t> </a:t>
            </a:r>
            <a:r>
              <a:rPr lang="hi-IN" sz="1500" dirty="0"/>
              <a:t>जाने</a:t>
            </a:r>
            <a:r>
              <a:rPr lang="en-US" sz="1500" dirty="0" smtClean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सक्षम</a:t>
            </a:r>
            <a:r>
              <a:rPr lang="en-US" sz="1500" dirty="0"/>
              <a:t> </a:t>
            </a:r>
            <a:r>
              <a:rPr lang="en-US" sz="1500" dirty="0" err="1"/>
              <a:t>होंगे</a:t>
            </a:r>
            <a:r>
              <a:rPr lang="en-US" sz="1500" dirty="0"/>
              <a:t> 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05237" y="3723521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नहीं</a:t>
            </a:r>
            <a:r>
              <a:rPr lang="en-US" sz="1500" dirty="0"/>
              <a:t>, </a:t>
            </a:r>
            <a:r>
              <a:rPr lang="en-US" sz="1500" dirty="0" err="1"/>
              <a:t>क्योंकि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चुम्बकीय</a:t>
            </a:r>
            <a:r>
              <a:rPr lang="en-US" sz="1500" dirty="0"/>
              <a:t> </a:t>
            </a:r>
            <a:r>
              <a:rPr lang="en-US" sz="1500" dirty="0" err="1"/>
              <a:t>क्षेत्र</a:t>
            </a:r>
            <a:r>
              <a:rPr lang="en-US" sz="1500" dirty="0"/>
              <a:t> </a:t>
            </a:r>
            <a:r>
              <a:rPr lang="en-US" sz="1500" dirty="0" err="1"/>
              <a:t>उन्हें</a:t>
            </a:r>
            <a:r>
              <a:rPr lang="en-US" sz="1500" dirty="0"/>
              <a:t> </a:t>
            </a:r>
            <a:r>
              <a:rPr lang="en-US" sz="1500" dirty="0" err="1"/>
              <a:t>धक्का</a:t>
            </a:r>
            <a:r>
              <a:rPr lang="en-US" sz="1500" dirty="0"/>
              <a:t> </a:t>
            </a:r>
            <a:r>
              <a:rPr lang="en-US" sz="1500" dirty="0" err="1"/>
              <a:t>देता</a:t>
            </a:r>
            <a:r>
              <a:rPr lang="en-US" sz="1500" dirty="0"/>
              <a:t> </a:t>
            </a:r>
            <a:r>
              <a:rPr lang="en-US" sz="1500" dirty="0" err="1" smtClean="0"/>
              <a:t>है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4262437" y="4928820"/>
            <a:ext cx="3048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बिल्कुल</a:t>
            </a:r>
            <a:r>
              <a:rPr lang="en-US" sz="1500" dirty="0"/>
              <a:t> </a:t>
            </a:r>
            <a:r>
              <a:rPr lang="en-US" sz="1500" dirty="0" err="1"/>
              <a:t>उसी</a:t>
            </a:r>
            <a:r>
              <a:rPr lang="en-US" sz="1500" dirty="0"/>
              <a:t> </a:t>
            </a:r>
            <a:r>
              <a:rPr lang="en-US" sz="1500" dirty="0" err="1"/>
              <a:t>तरह</a:t>
            </a:r>
            <a:r>
              <a:rPr lang="en-US" sz="1500" dirty="0"/>
              <a:t>, </a:t>
            </a:r>
            <a:r>
              <a:rPr lang="en-US" sz="1500" dirty="0" err="1"/>
              <a:t>जैसे</a:t>
            </a:r>
            <a:r>
              <a:rPr lang="en-US" sz="1500" dirty="0"/>
              <a:t> </a:t>
            </a:r>
            <a:r>
              <a:rPr lang="en-US" sz="1500" dirty="0" err="1"/>
              <a:t>सूर्य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निकले</a:t>
            </a:r>
            <a:r>
              <a:rPr lang="en-US" sz="1500" dirty="0"/>
              <a:t> </a:t>
            </a:r>
            <a:r>
              <a:rPr lang="en-US" sz="1500" dirty="0" err="1"/>
              <a:t>आवेशित</a:t>
            </a:r>
            <a:r>
              <a:rPr lang="en-US" sz="1500" dirty="0"/>
              <a:t> </a:t>
            </a:r>
            <a:r>
              <a:rPr lang="en-US" sz="1500" dirty="0" err="1"/>
              <a:t>सौर-कण</a:t>
            </a:r>
            <a:r>
              <a:rPr lang="en-US" sz="1500" dirty="0"/>
              <a:t> </a:t>
            </a:r>
            <a:r>
              <a:rPr lang="en-US" sz="1500" dirty="0" err="1"/>
              <a:t>पृथ्वी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चुंबकीय</a:t>
            </a:r>
            <a:r>
              <a:rPr lang="en-US" sz="1500" dirty="0"/>
              <a:t> </a:t>
            </a:r>
            <a:r>
              <a:rPr lang="en-US" sz="1500" dirty="0" err="1"/>
              <a:t>क्षेत्र</a:t>
            </a:r>
            <a:r>
              <a:rPr lang="en-US" sz="1500" dirty="0"/>
              <a:t> (*) </a:t>
            </a:r>
            <a:r>
              <a:rPr lang="en-US" sz="1500" dirty="0" err="1"/>
              <a:t>द्वारा</a:t>
            </a:r>
            <a:r>
              <a:rPr lang="en-US" sz="1500" dirty="0"/>
              <a:t> </a:t>
            </a:r>
            <a:r>
              <a:rPr lang="en-US" sz="1500" dirty="0" err="1"/>
              <a:t>परावर्तित</a:t>
            </a:r>
            <a:r>
              <a:rPr lang="en-US" sz="1500" dirty="0"/>
              <a:t> </a:t>
            </a:r>
            <a:r>
              <a:rPr lang="en-US" sz="1500" dirty="0" err="1"/>
              <a:t>होते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1037" y="7325519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इसी</a:t>
            </a:r>
            <a:r>
              <a:rPr lang="en-US" sz="1600" dirty="0"/>
              <a:t> </a:t>
            </a:r>
            <a:r>
              <a:rPr lang="en-US" sz="1600" dirty="0" err="1"/>
              <a:t>कारण</a:t>
            </a:r>
            <a:r>
              <a:rPr lang="en-US" sz="1600" dirty="0"/>
              <a:t> </a:t>
            </a:r>
            <a:r>
              <a:rPr lang="en-US" sz="1600" dirty="0" err="1"/>
              <a:t>पृथ्वी</a:t>
            </a:r>
            <a:r>
              <a:rPr lang="en-US" sz="1600" dirty="0"/>
              <a:t> </a:t>
            </a:r>
            <a:r>
              <a:rPr lang="en-US" sz="1600" dirty="0" err="1"/>
              <a:t>अपने</a:t>
            </a:r>
            <a:r>
              <a:rPr lang="en-US" sz="1600" dirty="0"/>
              <a:t> </a:t>
            </a:r>
            <a:r>
              <a:rPr lang="en-US" sz="1600" dirty="0" err="1"/>
              <a:t>चुंबकीय</a:t>
            </a:r>
            <a:r>
              <a:rPr lang="en-US" sz="1600" dirty="0"/>
              <a:t> </a:t>
            </a:r>
            <a:r>
              <a:rPr lang="en-US" sz="1600" dirty="0" err="1"/>
              <a:t>क्षेत्र</a:t>
            </a:r>
            <a:r>
              <a:rPr lang="en-US" sz="1600" dirty="0"/>
              <a:t> </a:t>
            </a:r>
            <a:r>
              <a:rPr lang="en-US" sz="1600" dirty="0" err="1"/>
              <a:t>द्वारा</a:t>
            </a:r>
            <a:r>
              <a:rPr lang="en-US" sz="1600" dirty="0"/>
              <a:t> </a:t>
            </a:r>
            <a:r>
              <a:rPr lang="en-US" sz="1600" dirty="0" err="1"/>
              <a:t>सुरक्षित</a:t>
            </a:r>
            <a:r>
              <a:rPr lang="en-US" sz="1600" dirty="0"/>
              <a:t> </a:t>
            </a:r>
            <a:r>
              <a:rPr lang="en-US" sz="1600" dirty="0" err="1"/>
              <a:t>रहती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81437" y="8087519"/>
            <a:ext cx="289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हाँ</a:t>
            </a:r>
            <a:r>
              <a:rPr lang="en-US" sz="1600" dirty="0"/>
              <a:t>. </a:t>
            </a:r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पृथ्वी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प्राकृतिक</a:t>
            </a:r>
            <a:r>
              <a:rPr lang="en-US" sz="1600" dirty="0"/>
              <a:t> </a:t>
            </a:r>
            <a:r>
              <a:rPr lang="en-US" sz="1600" dirty="0" err="1"/>
              <a:t>सुरक्षा</a:t>
            </a:r>
            <a:r>
              <a:rPr lang="en-US" sz="1600" dirty="0"/>
              <a:t> </a:t>
            </a:r>
            <a:r>
              <a:rPr lang="en-US" sz="1600" dirty="0" err="1"/>
              <a:t>चुंबकीय</a:t>
            </a:r>
            <a:r>
              <a:rPr lang="en-US" sz="1600" dirty="0"/>
              <a:t> </a:t>
            </a:r>
            <a:r>
              <a:rPr lang="en-US" sz="1600" dirty="0" err="1"/>
              <a:t>कवच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होता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तो</a:t>
            </a:r>
            <a:r>
              <a:rPr lang="en-US" sz="1600" dirty="0" smtClean="0"/>
              <a:t> </a:t>
            </a:r>
            <a:r>
              <a:rPr lang="en-US" sz="1600" dirty="0" err="1"/>
              <a:t>सूर्य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आवेशित</a:t>
            </a:r>
            <a:r>
              <a:rPr lang="en-US" sz="1600" dirty="0"/>
              <a:t> </a:t>
            </a:r>
            <a:r>
              <a:rPr lang="en-US" sz="1600" dirty="0" err="1"/>
              <a:t>कण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जीवित</a:t>
            </a:r>
            <a:r>
              <a:rPr lang="en-US" sz="1600" dirty="0"/>
              <a:t> </a:t>
            </a:r>
            <a:r>
              <a:rPr lang="hi-IN" sz="1600" dirty="0" smtClean="0"/>
              <a:t>ऊतकों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टिश्यू</a:t>
            </a:r>
            <a:r>
              <a:rPr lang="en-US" sz="1600" dirty="0"/>
              <a:t>)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गंभीर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रूप</a:t>
            </a:r>
            <a:r>
              <a:rPr lang="en-US" sz="1600" dirty="0" smtClean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नुकसान</a:t>
            </a:r>
            <a:r>
              <a:rPr lang="en-US" sz="1600" dirty="0"/>
              <a:t> </a:t>
            </a:r>
            <a:r>
              <a:rPr lang="en-US" sz="1600" dirty="0" err="1"/>
              <a:t>पहुंचाते</a:t>
            </a:r>
            <a:r>
              <a:rPr lang="en-US" sz="1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70208" y="10144919"/>
            <a:ext cx="52224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(*) </a:t>
            </a:r>
            <a:r>
              <a:rPr lang="en-US" sz="1400" dirty="0" err="1"/>
              <a:t>पृथ्वी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भौगोलिक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चुंबकीय</a:t>
            </a:r>
            <a:r>
              <a:rPr lang="en-US" sz="1400" dirty="0"/>
              <a:t> </a:t>
            </a:r>
            <a:r>
              <a:rPr lang="en-US" sz="1400" dirty="0" err="1"/>
              <a:t>ध्रुव</a:t>
            </a:r>
            <a:r>
              <a:rPr lang="en-US" sz="1400" dirty="0"/>
              <a:t> </a:t>
            </a:r>
            <a:r>
              <a:rPr lang="en-US" sz="1400" dirty="0" err="1"/>
              <a:t>विपरीत</a:t>
            </a:r>
            <a:r>
              <a:rPr lang="en-US" sz="1400" dirty="0"/>
              <a:t> </a:t>
            </a:r>
            <a:r>
              <a:rPr lang="en-US" sz="1400" dirty="0" err="1"/>
              <a:t>स्थितियों</a:t>
            </a:r>
            <a:r>
              <a:rPr lang="en-US" sz="1400" dirty="0"/>
              <a:t> </a:t>
            </a:r>
            <a:r>
              <a:rPr lang="en-US" sz="1400" dirty="0" err="1"/>
              <a:t>पर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HP\Desktop\NUCLEAR ENERGY\NUCLEAR ENERGY PIX\Page 15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7762875" cy="106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91837" y="2601119"/>
            <a:ext cx="38798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909637" y="838750"/>
            <a:ext cx="38862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तीसरे</a:t>
            </a:r>
            <a:r>
              <a:rPr lang="en-US" sz="1500" dirty="0"/>
              <a:t> </a:t>
            </a:r>
            <a:r>
              <a:rPr lang="en-US" sz="1500" dirty="0" err="1"/>
              <a:t>प्रकार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-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सबसे</a:t>
            </a:r>
            <a:r>
              <a:rPr lang="en-US" sz="1500" dirty="0"/>
              <a:t> </a:t>
            </a:r>
            <a:r>
              <a:rPr lang="en-US" sz="1500" dirty="0" err="1"/>
              <a:t>खराब</a:t>
            </a:r>
            <a:r>
              <a:rPr lang="en-US" sz="1500" dirty="0"/>
              <a:t> </a:t>
            </a:r>
            <a:r>
              <a:rPr lang="hi-IN" sz="1500" dirty="0" smtClean="0"/>
              <a:t>होते</a:t>
            </a:r>
            <a:r>
              <a:rPr lang="en-US" sz="1500" dirty="0" smtClean="0"/>
              <a:t> </a:t>
            </a:r>
            <a:r>
              <a:rPr lang="hi-IN" sz="1500" dirty="0" smtClean="0"/>
              <a:t>हैं</a:t>
            </a:r>
            <a:r>
              <a:rPr lang="hi-IN" sz="1500" dirty="0"/>
              <a:t>. </a:t>
            </a:r>
            <a:endParaRPr lang="en-US" sz="1500" dirty="0" smtClean="0"/>
          </a:p>
          <a:p>
            <a:pPr algn="ctr"/>
            <a:r>
              <a:rPr lang="en-US" sz="1500" dirty="0" smtClean="0"/>
              <a:t> </a:t>
            </a:r>
            <a:r>
              <a:rPr lang="en-US" sz="1500" dirty="0" err="1"/>
              <a:t>वे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लगभग</a:t>
            </a:r>
            <a:r>
              <a:rPr lang="en-US" sz="1500" dirty="0"/>
              <a:t> 20,000 </a:t>
            </a:r>
            <a:r>
              <a:rPr lang="en-US" sz="1500" dirty="0" err="1"/>
              <a:t>किमी</a:t>
            </a:r>
            <a:r>
              <a:rPr lang="en-US" sz="1500" dirty="0"/>
              <a:t> /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गति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दौड़ते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चूंकि</a:t>
            </a:r>
            <a:r>
              <a:rPr lang="en-US" sz="1500" dirty="0"/>
              <a:t> </a:t>
            </a:r>
            <a:r>
              <a:rPr lang="en-US" sz="1500" dirty="0" err="1"/>
              <a:t>उनके</a:t>
            </a:r>
            <a:r>
              <a:rPr lang="en-US" sz="1500" dirty="0"/>
              <a:t> </a:t>
            </a:r>
            <a:r>
              <a:rPr lang="en-US" sz="1500" dirty="0" err="1"/>
              <a:t>पास</a:t>
            </a:r>
            <a:r>
              <a:rPr lang="en-US" sz="1500" dirty="0"/>
              <a:t> </a:t>
            </a:r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विद्युत</a:t>
            </a:r>
            <a:r>
              <a:rPr lang="en-US" sz="1500" dirty="0"/>
              <a:t> </a:t>
            </a:r>
            <a:r>
              <a:rPr lang="en-US" sz="1500" dirty="0" err="1"/>
              <a:t>चार्ज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इसलिए</a:t>
            </a:r>
            <a:r>
              <a:rPr lang="en-US" sz="1500" dirty="0"/>
              <a:t> </a:t>
            </a:r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चुंबकीय</a:t>
            </a:r>
            <a:r>
              <a:rPr lang="en-US" sz="1500" dirty="0"/>
              <a:t> </a:t>
            </a:r>
            <a:r>
              <a:rPr lang="en-US" sz="1500" dirty="0" err="1"/>
              <a:t>अवरोध</a:t>
            </a:r>
            <a:r>
              <a:rPr lang="en-US" sz="1500" dirty="0"/>
              <a:t> </a:t>
            </a:r>
            <a:r>
              <a:rPr lang="en-US" sz="1500" dirty="0" err="1"/>
              <a:t>उन्हें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रोक</a:t>
            </a:r>
            <a:r>
              <a:rPr lang="en-US" sz="1500" dirty="0" smtClean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 smtClean="0"/>
              <a:t>सकता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8037" y="5953919"/>
            <a:ext cx="387985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 err="1"/>
              <a:t>ये</a:t>
            </a:r>
            <a:r>
              <a:rPr lang="en-US" sz="1500" dirty="0"/>
              <a:t> </a:t>
            </a:r>
            <a:r>
              <a:rPr lang="en-US" sz="1500" dirty="0" err="1"/>
              <a:t>सभी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जीवित</a:t>
            </a:r>
            <a:r>
              <a:rPr lang="en-US" sz="1500" dirty="0"/>
              <a:t> </a:t>
            </a:r>
            <a:r>
              <a:rPr lang="en-US" sz="1500" dirty="0" err="1" smtClean="0"/>
              <a:t>ऊत</a:t>
            </a:r>
            <a:r>
              <a:rPr lang="hi-IN" sz="1500" dirty="0" smtClean="0"/>
              <a:t>कों</a:t>
            </a:r>
            <a:r>
              <a:rPr lang="en-US" sz="1500" dirty="0" smtClean="0"/>
              <a:t> </a:t>
            </a:r>
            <a:r>
              <a:rPr lang="en-US" sz="1500" dirty="0"/>
              <a:t>(</a:t>
            </a:r>
            <a:r>
              <a:rPr lang="en-US" sz="1500" dirty="0" err="1"/>
              <a:t>टिश्यू</a:t>
            </a:r>
            <a:r>
              <a:rPr lang="en-US" sz="1500" dirty="0"/>
              <a:t>)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में</a:t>
            </a:r>
            <a:r>
              <a:rPr lang="en-US" sz="1500" dirty="0" smtClean="0"/>
              <a:t> </a:t>
            </a:r>
            <a:r>
              <a:rPr lang="en-US" sz="1500" dirty="0" err="1"/>
              <a:t>अपरिवर्तनीय</a:t>
            </a:r>
            <a:r>
              <a:rPr lang="en-US" sz="1500" dirty="0"/>
              <a:t> </a:t>
            </a:r>
            <a:r>
              <a:rPr lang="en-US" sz="1500" dirty="0" err="1"/>
              <a:t>क्षति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हमें</a:t>
            </a:r>
            <a:r>
              <a:rPr lang="en-US" sz="1500" dirty="0" smtClean="0"/>
              <a:t> </a:t>
            </a:r>
            <a:r>
              <a:rPr lang="hi-IN" sz="1500" dirty="0" smtClean="0"/>
              <a:t>खुद</a:t>
            </a:r>
            <a:r>
              <a:rPr lang="en-US" sz="1500" dirty="0" smtClean="0"/>
              <a:t> </a:t>
            </a:r>
            <a:r>
              <a:rPr lang="en-US" sz="1500" dirty="0" err="1" smtClean="0"/>
              <a:t>को</a:t>
            </a:r>
            <a:r>
              <a:rPr lang="en-US" sz="1500" dirty="0" smtClean="0"/>
              <a:t> </a:t>
            </a:r>
            <a:r>
              <a:rPr lang="en-US" sz="1500" dirty="0" err="1"/>
              <a:t>उनसे</a:t>
            </a:r>
            <a:r>
              <a:rPr lang="en-US" sz="1500" dirty="0"/>
              <a:t> </a:t>
            </a:r>
            <a:r>
              <a:rPr lang="en-US" sz="1500" dirty="0" err="1"/>
              <a:t>बचाना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3437" y="7448391"/>
            <a:ext cx="350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विद्युत</a:t>
            </a:r>
            <a:r>
              <a:rPr lang="en-US" sz="1500" dirty="0"/>
              <a:t> </a:t>
            </a:r>
            <a:r>
              <a:rPr lang="en-US" sz="1500" dirty="0" err="1"/>
              <a:t>आवेशित</a:t>
            </a:r>
            <a:r>
              <a:rPr lang="en-US" sz="1500" dirty="0"/>
              <a:t> </a:t>
            </a:r>
            <a:r>
              <a:rPr lang="en-US" sz="1500" dirty="0" err="1"/>
              <a:t>कणों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द्रव्यमान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उनकी</a:t>
            </a:r>
            <a:r>
              <a:rPr lang="en-US" sz="1500" dirty="0"/>
              <a:t> </a:t>
            </a:r>
            <a:r>
              <a:rPr lang="en-US" sz="1500" dirty="0" err="1"/>
              <a:t>गतिज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1/2 </a:t>
            </a:r>
            <a:r>
              <a:rPr lang="en-US" sz="1500" dirty="0" err="1"/>
              <a:t>mV²</a:t>
            </a:r>
            <a:r>
              <a:rPr lang="en-US" sz="1500" dirty="0"/>
              <a:t> </a:t>
            </a:r>
            <a:r>
              <a:rPr lang="en-US" sz="1500" dirty="0" err="1" smtClean="0"/>
              <a:t>होती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जिसे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ठोस</a:t>
            </a:r>
            <a:r>
              <a:rPr lang="en-US" sz="1500" dirty="0"/>
              <a:t>, </a:t>
            </a:r>
            <a:r>
              <a:rPr lang="en-US" sz="1500" dirty="0" err="1"/>
              <a:t>द्रव</a:t>
            </a:r>
            <a:r>
              <a:rPr lang="en-US" sz="1500" dirty="0"/>
              <a:t> </a:t>
            </a:r>
            <a:r>
              <a:rPr lang="en-US" sz="1500" dirty="0" err="1"/>
              <a:t>या</a:t>
            </a:r>
            <a:r>
              <a:rPr lang="en-US" sz="1500" dirty="0"/>
              <a:t> </a:t>
            </a:r>
            <a:r>
              <a:rPr lang="en-US" sz="1500" dirty="0" err="1"/>
              <a:t>गैस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सोखकर</a:t>
            </a:r>
            <a:r>
              <a:rPr lang="en-US" sz="1500" dirty="0"/>
              <a:t> </a:t>
            </a:r>
            <a:r>
              <a:rPr lang="en-US" sz="1500" dirty="0" err="1"/>
              <a:t>ऊष्मा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परिवर्तित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इन</a:t>
            </a:r>
            <a:r>
              <a:rPr lang="en-US" sz="1500" dirty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बारे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और</a:t>
            </a:r>
            <a:r>
              <a:rPr lang="en-US" sz="1500" dirty="0" smtClean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जानना</a:t>
            </a:r>
            <a:r>
              <a:rPr lang="en-US" sz="1500" dirty="0"/>
              <a:t> </a:t>
            </a:r>
            <a:r>
              <a:rPr lang="en-US" sz="1500" dirty="0" err="1"/>
              <a:t>चाहता</a:t>
            </a:r>
            <a:r>
              <a:rPr lang="en-US" sz="1500" dirty="0"/>
              <a:t> </a:t>
            </a:r>
            <a:r>
              <a:rPr lang="en-US" sz="1500" dirty="0" err="1"/>
              <a:t>हूं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HP\Desktop\NUCLEAR ENERGY\NUCLEAR ENERGY PIX\Page 16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106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6200" y="9311928"/>
            <a:ext cx="3581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नुक्लीअर</a:t>
            </a:r>
            <a:r>
              <a:rPr lang="en-US" sz="1500" dirty="0" smtClean="0"/>
              <a:t> </a:t>
            </a:r>
            <a:r>
              <a:rPr lang="en-US" sz="1500" dirty="0" err="1"/>
              <a:t>फिजिक्स</a:t>
            </a:r>
            <a:r>
              <a:rPr lang="en-US" sz="1500" dirty="0"/>
              <a:t> (</a:t>
            </a:r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भौतिकी</a:t>
            </a:r>
            <a:r>
              <a:rPr lang="en-US" sz="1500" dirty="0"/>
              <a:t>)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नाभिकों</a:t>
            </a:r>
            <a:r>
              <a:rPr lang="en-US" sz="1500" dirty="0" smtClean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पुनर्गठन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अध्ययन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77699"/>
            <a:ext cx="7772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नाभिक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स्थिरता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4901" y="1818521"/>
            <a:ext cx="41395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बनाने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आपको</a:t>
            </a:r>
            <a:r>
              <a:rPr lang="en-US" sz="1500" dirty="0"/>
              <a:t> </a:t>
            </a:r>
            <a:r>
              <a:rPr lang="en-US" sz="1500" dirty="0" err="1"/>
              <a:t>न्यूट्रॉन्स</a:t>
            </a:r>
            <a:r>
              <a:rPr lang="en-US" sz="1500" dirty="0"/>
              <a:t>, </a:t>
            </a:r>
            <a:r>
              <a:rPr lang="en-US" sz="1500" dirty="0" err="1"/>
              <a:t>प्रोटॉन्स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और</a:t>
            </a:r>
            <a:r>
              <a:rPr lang="en-US" sz="1500" dirty="0" smtClean="0"/>
              <a:t> </a:t>
            </a:r>
            <a:r>
              <a:rPr lang="en-US" sz="1500" dirty="0" err="1"/>
              <a:t>मेसोन्स</a:t>
            </a:r>
            <a:r>
              <a:rPr lang="en-US" sz="1500" dirty="0"/>
              <a:t> </a:t>
            </a:r>
            <a:r>
              <a:rPr lang="en-US" sz="1500" dirty="0" err="1"/>
              <a:t>नामक</a:t>
            </a:r>
            <a:r>
              <a:rPr lang="en-US" sz="1500" dirty="0"/>
              <a:t> </a:t>
            </a:r>
            <a:r>
              <a:rPr lang="en-US" sz="1500" dirty="0" err="1"/>
              <a:t>कणों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आवश्यकता</a:t>
            </a:r>
            <a:r>
              <a:rPr lang="en-US" sz="1500" dirty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 rot="173222">
            <a:off x="2502268" y="2660120"/>
            <a:ext cx="2362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यूरेनियम</a:t>
            </a:r>
            <a:r>
              <a:rPr lang="en-US" sz="1100" dirty="0"/>
              <a:t>-235 </a:t>
            </a:r>
            <a:r>
              <a:rPr lang="en-US" sz="1100" dirty="0" smtClean="0"/>
              <a:t> </a:t>
            </a:r>
          </a:p>
          <a:p>
            <a:pPr algn="ctr"/>
            <a:r>
              <a:rPr lang="en-US" sz="1100" dirty="0" smtClean="0"/>
              <a:t>92-</a:t>
            </a:r>
            <a:r>
              <a:rPr lang="en-US" sz="1100" dirty="0" err="1" smtClean="0"/>
              <a:t>प्रोटॉन्स</a:t>
            </a:r>
            <a:r>
              <a:rPr lang="en-US" sz="1100" dirty="0" smtClean="0"/>
              <a:t>  </a:t>
            </a:r>
          </a:p>
          <a:p>
            <a:pPr algn="ctr"/>
            <a:r>
              <a:rPr lang="en-US" sz="1100" dirty="0" smtClean="0"/>
              <a:t>143-</a:t>
            </a:r>
            <a:r>
              <a:rPr lang="en-US" sz="1100" dirty="0" err="1" smtClean="0"/>
              <a:t>न्यूट्रॉन्स</a:t>
            </a:r>
            <a:r>
              <a:rPr lang="en-US" sz="1100" dirty="0" smtClean="0"/>
              <a:t> </a:t>
            </a:r>
          </a:p>
          <a:p>
            <a:pPr algn="ctr"/>
            <a:r>
              <a:rPr lang="en-US" sz="1100" dirty="0" smtClean="0"/>
              <a:t>= </a:t>
            </a:r>
            <a:r>
              <a:rPr lang="en-US" sz="1100" dirty="0"/>
              <a:t>235-</a:t>
            </a:r>
            <a:r>
              <a:rPr lang="en-US" sz="1100" dirty="0" err="1"/>
              <a:t>न्यूक्लॉन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 rot="338909">
            <a:off x="4219393" y="3414477"/>
            <a:ext cx="19399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/>
              <a:t>प्लूटोनियम</a:t>
            </a:r>
            <a:r>
              <a:rPr lang="en-US" sz="1100" dirty="0"/>
              <a:t>-239 </a:t>
            </a:r>
          </a:p>
          <a:p>
            <a:pPr algn="ctr"/>
            <a:r>
              <a:rPr lang="en-US" sz="1100" dirty="0" smtClean="0"/>
              <a:t>94-</a:t>
            </a:r>
            <a:r>
              <a:rPr lang="en-US" sz="1100" dirty="0" err="1" smtClean="0"/>
              <a:t>प्रोटॉन्स</a:t>
            </a:r>
            <a:r>
              <a:rPr lang="en-US" sz="1100" dirty="0" smtClean="0"/>
              <a:t> </a:t>
            </a:r>
          </a:p>
          <a:p>
            <a:pPr algn="ctr"/>
            <a:r>
              <a:rPr lang="en-US" sz="1100" dirty="0" smtClean="0"/>
              <a:t>145-</a:t>
            </a:r>
            <a:r>
              <a:rPr lang="en-US" sz="1100" dirty="0" err="1" smtClean="0"/>
              <a:t>न्यूट्रॉन्स</a:t>
            </a:r>
            <a:r>
              <a:rPr lang="en-US" sz="1100" dirty="0" smtClean="0"/>
              <a:t>  </a:t>
            </a:r>
          </a:p>
          <a:p>
            <a:pPr algn="ctr"/>
            <a:r>
              <a:rPr lang="en-US" sz="1100" dirty="0" smtClean="0"/>
              <a:t>= </a:t>
            </a:r>
            <a:r>
              <a:rPr lang="en-US" sz="1100" dirty="0"/>
              <a:t>239-</a:t>
            </a:r>
            <a:r>
              <a:rPr lang="en-US" sz="1100" dirty="0" err="1"/>
              <a:t>न्यूक्लॉन</a:t>
            </a:r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6856695" y="3286919"/>
            <a:ext cx="7585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 smtClean="0"/>
              <a:t>मेसोन्स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1138237" y="4477057"/>
            <a:ext cx="49117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मेसोन्स</a:t>
            </a:r>
            <a:r>
              <a:rPr lang="en-US" sz="1500" dirty="0"/>
              <a:t>,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इलेक्ट्रॉनों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तरह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कार्य</a:t>
            </a:r>
            <a:r>
              <a:rPr lang="en-US" sz="1500" dirty="0" smtClean="0"/>
              <a:t> </a:t>
            </a:r>
            <a:r>
              <a:rPr lang="en-US" sz="1500" dirty="0" err="1"/>
              <a:t>करते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: </a:t>
            </a:r>
            <a:r>
              <a:rPr lang="en-US" sz="1500" dirty="0" err="1"/>
              <a:t>वे</a:t>
            </a:r>
            <a:r>
              <a:rPr lang="en-US" sz="1500" dirty="0"/>
              <a:t> </a:t>
            </a:r>
            <a:r>
              <a:rPr lang="en-US" sz="1500" dirty="0" err="1"/>
              <a:t>एकजुटता</a:t>
            </a:r>
            <a:r>
              <a:rPr lang="en-US" sz="1500" dirty="0"/>
              <a:t> (</a:t>
            </a:r>
            <a:r>
              <a:rPr lang="en-US" sz="1500" dirty="0" err="1"/>
              <a:t>कोहीज़न</a:t>
            </a:r>
            <a:r>
              <a:rPr lang="en-US" sz="1500" dirty="0"/>
              <a:t>) </a:t>
            </a:r>
            <a:r>
              <a:rPr lang="en-US" sz="1500" dirty="0" err="1"/>
              <a:t>सुनिश्चित</a:t>
            </a:r>
            <a:r>
              <a:rPr lang="en-US" sz="1500" dirty="0"/>
              <a:t> </a:t>
            </a:r>
            <a:r>
              <a:rPr lang="en-US" sz="1500" dirty="0" err="1"/>
              <a:t>करते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75990" y="6064675"/>
            <a:ext cx="2191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इलेक्ट्रॉन</a:t>
            </a:r>
            <a:r>
              <a:rPr lang="en-US" sz="1400" dirty="0" smtClean="0"/>
              <a:t>, </a:t>
            </a:r>
            <a:r>
              <a:rPr lang="en-US" sz="1400" dirty="0" err="1" smtClean="0"/>
              <a:t>परमाणु</a:t>
            </a:r>
            <a:r>
              <a:rPr lang="en-US" sz="1400" dirty="0" smtClean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संपर्क</a:t>
            </a:r>
            <a:r>
              <a:rPr lang="en-US" sz="1400" dirty="0" smtClean="0"/>
              <a:t> </a:t>
            </a:r>
            <a:r>
              <a:rPr lang="en-US" sz="1400" dirty="0" err="1" smtClean="0"/>
              <a:t>सुनिश्चित</a:t>
            </a:r>
            <a:r>
              <a:rPr lang="en-US" sz="1400" dirty="0"/>
              <a:t> </a:t>
            </a:r>
            <a:r>
              <a:rPr lang="en-US" sz="1400" dirty="0" err="1" smtClean="0"/>
              <a:t>करते</a:t>
            </a:r>
            <a:r>
              <a:rPr lang="en-US" sz="1400" dirty="0" smtClean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4187" y="5801519"/>
            <a:ext cx="20168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, </a:t>
            </a:r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19850" y="7401719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/>
              <a:t>अमोनिया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smtClean="0"/>
              <a:t>(</a:t>
            </a:r>
            <a:r>
              <a:rPr lang="en-US" sz="1400" dirty="0" err="1"/>
              <a:t>परमाणु</a:t>
            </a:r>
            <a:r>
              <a:rPr lang="en-US" sz="1400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7988" y="8441224"/>
            <a:ext cx="230384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नाभिक</a:t>
            </a:r>
            <a:r>
              <a:rPr lang="en-US" sz="1500" dirty="0"/>
              <a:t>, </a:t>
            </a:r>
            <a:r>
              <a:rPr lang="en-US" sz="1500" dirty="0" err="1"/>
              <a:t>न्यूक्लॉन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गठबंधन</a:t>
            </a:r>
            <a:r>
              <a:rPr lang="en-US" sz="1500" dirty="0"/>
              <a:t> </a:t>
            </a:r>
            <a:r>
              <a:rPr lang="en-US" sz="1500" dirty="0" err="1"/>
              <a:t>होते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परमाणु</a:t>
            </a:r>
            <a:r>
              <a:rPr lang="en-US" sz="1500" dirty="0"/>
              <a:t>,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गठबंधन</a:t>
            </a:r>
            <a:r>
              <a:rPr lang="en-US" sz="1500" dirty="0"/>
              <a:t> </a:t>
            </a:r>
            <a:r>
              <a:rPr lang="en-US" sz="1500" dirty="0" err="1"/>
              <a:t>होते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वास्तव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, </a:t>
            </a:r>
            <a:r>
              <a:rPr lang="en-US" sz="1500" dirty="0" err="1"/>
              <a:t>वे</a:t>
            </a:r>
            <a:r>
              <a:rPr lang="en-US" sz="1500" dirty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गठबंधन</a:t>
            </a:r>
            <a:r>
              <a:rPr lang="en-US" sz="1500" dirty="0"/>
              <a:t> </a:t>
            </a:r>
            <a:r>
              <a:rPr lang="en-US" sz="1500" dirty="0" err="1"/>
              <a:t>होते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14" name="Rectangle 13"/>
          <p:cNvSpPr/>
          <p:nvPr/>
        </p:nvSpPr>
        <p:spPr>
          <a:xfrm rot="20917481">
            <a:off x="3692672" y="8237964"/>
            <a:ext cx="8194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err="1" smtClean="0"/>
              <a:t>ऑक्सिन</a:t>
            </a:r>
            <a:r>
              <a:rPr lang="en-US" sz="1200" b="1" dirty="0" smtClean="0"/>
              <a:t> +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6361" y="6430942"/>
            <a:ext cx="83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हीलियम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smtClean="0"/>
              <a:t>(</a:t>
            </a:r>
            <a:r>
              <a:rPr lang="en-US" sz="1400" dirty="0" err="1"/>
              <a:t>नाभिक</a:t>
            </a:r>
            <a:r>
              <a:rPr lang="en-US" sz="1400" dirty="0"/>
              <a:t>)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71238" y="1654834"/>
            <a:ext cx="89639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 err="1"/>
              <a:t>न्यूक्लियस</a:t>
            </a:r>
            <a:endParaRPr lang="en-US" sz="1300" b="1" dirty="0"/>
          </a:p>
        </p:txBody>
      </p:sp>
      <p:sp>
        <p:nvSpPr>
          <p:cNvPr id="17" name="Rectangle 16"/>
          <p:cNvSpPr/>
          <p:nvPr/>
        </p:nvSpPr>
        <p:spPr>
          <a:xfrm rot="21217017">
            <a:off x="5032062" y="7913523"/>
            <a:ext cx="452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/>
              <a:t> </a:t>
            </a:r>
            <a:r>
              <a:rPr lang="en-US" sz="1200" b="1" dirty="0" err="1"/>
              <a:t>जल</a:t>
            </a:r>
            <a:endParaRPr lang="en-US" sz="1200" b="1" dirty="0"/>
          </a:p>
        </p:txBody>
      </p:sp>
      <p:sp>
        <p:nvSpPr>
          <p:cNvPr id="18" name="Rectangle 17"/>
          <p:cNvSpPr/>
          <p:nvPr/>
        </p:nvSpPr>
        <p:spPr>
          <a:xfrm rot="20826242">
            <a:off x="4341554" y="8076309"/>
            <a:ext cx="814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/>
              <a:t> </a:t>
            </a:r>
            <a:r>
              <a:rPr lang="en-US" sz="1200" b="1" dirty="0" err="1"/>
              <a:t>हाइड्रोजेन</a:t>
            </a:r>
            <a:r>
              <a:rPr lang="en-US" sz="1200" b="1" dirty="0"/>
              <a:t> </a:t>
            </a:r>
          </a:p>
        </p:txBody>
      </p:sp>
      <p:sp>
        <p:nvSpPr>
          <p:cNvPr id="19" name="Rectangle 18"/>
          <p:cNvSpPr/>
          <p:nvPr/>
        </p:nvSpPr>
        <p:spPr>
          <a:xfrm rot="21217017">
            <a:off x="3790557" y="7524830"/>
            <a:ext cx="696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err="1"/>
              <a:t>परमाणु</a:t>
            </a:r>
            <a:r>
              <a:rPr lang="en-US" sz="1200" b="1" dirty="0"/>
              <a:t>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36325" y="6816944"/>
            <a:ext cx="3124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500" dirty="0" smtClean="0"/>
              <a:t>रासायन-शास्त्र</a:t>
            </a:r>
            <a:r>
              <a:rPr lang="en-US" sz="1500" dirty="0" smtClean="0"/>
              <a:t> </a:t>
            </a:r>
            <a:r>
              <a:rPr lang="hi-IN" sz="1500" dirty="0" smtClean="0"/>
              <a:t>परमाणुओं</a:t>
            </a:r>
            <a:r>
              <a:rPr lang="en-US" sz="1500" dirty="0" smtClean="0"/>
              <a:t> </a:t>
            </a:r>
            <a:r>
              <a:rPr lang="hi-IN" sz="1500" dirty="0" smtClean="0"/>
              <a:t>की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r>
              <a:rPr lang="hi-IN" sz="1500" dirty="0" smtClean="0"/>
              <a:t>पुनर्रचना</a:t>
            </a:r>
            <a:r>
              <a:rPr lang="en-US" sz="1500" dirty="0" smtClean="0"/>
              <a:t> </a:t>
            </a:r>
            <a:r>
              <a:rPr lang="hi-IN" sz="1500" dirty="0" smtClean="0"/>
              <a:t>की</a:t>
            </a:r>
            <a:r>
              <a:rPr lang="en-US" sz="1500" dirty="0" smtClean="0"/>
              <a:t> </a:t>
            </a:r>
            <a:r>
              <a:rPr lang="hi-IN" sz="1500" dirty="0" smtClean="0"/>
              <a:t>व्याख्या</a:t>
            </a:r>
            <a:r>
              <a:rPr lang="en-US" sz="1500" dirty="0" smtClean="0"/>
              <a:t> </a:t>
            </a:r>
            <a:r>
              <a:rPr lang="hi-IN" sz="1500" dirty="0" smtClean="0"/>
              <a:t>करता</a:t>
            </a:r>
            <a:r>
              <a:rPr lang="en-US" sz="1500" dirty="0" smtClean="0"/>
              <a:t> </a:t>
            </a:r>
            <a:r>
              <a:rPr lang="hi-IN" sz="1500" dirty="0" smtClean="0"/>
              <a:t>है</a:t>
            </a:r>
            <a:r>
              <a:rPr lang="hi-IN" sz="1500" dirty="0"/>
              <a:t>.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62875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HP\Desktop\NUCLEAR ENERGY\NUCLEAR ENERGY PIX\Page 17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32" y="17463"/>
            <a:ext cx="7772400" cy="106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1037" y="779522"/>
            <a:ext cx="1905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अस्थिर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जिसका</a:t>
            </a:r>
            <a:r>
              <a:rPr lang="en-US" sz="1500" dirty="0"/>
              <a:t> </a:t>
            </a:r>
            <a:r>
              <a:rPr lang="en-US" sz="1500" dirty="0" err="1"/>
              <a:t>जीवन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अल्प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8187" y="823456"/>
            <a:ext cx="38798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, </a:t>
            </a:r>
            <a:r>
              <a:rPr lang="en-US" sz="1500" dirty="0" err="1"/>
              <a:t>जब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(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स्वयं</a:t>
            </a:r>
            <a:r>
              <a:rPr lang="en-US" sz="1500" dirty="0"/>
              <a:t> </a:t>
            </a:r>
            <a:r>
              <a:rPr lang="en-US" sz="1500" dirty="0" err="1"/>
              <a:t>स्थिर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लंबे</a:t>
            </a:r>
            <a:r>
              <a:rPr lang="en-US" sz="1500" dirty="0"/>
              <a:t> </a:t>
            </a:r>
            <a:r>
              <a:rPr lang="en-US" sz="1500" dirty="0" err="1"/>
              <a:t>जीवन</a:t>
            </a:r>
            <a:r>
              <a:rPr lang="en-US" sz="1500" dirty="0"/>
              <a:t> </a:t>
            </a:r>
            <a:r>
              <a:rPr lang="en-US" sz="1500" dirty="0" err="1"/>
              <a:t>वाले</a:t>
            </a:r>
            <a:r>
              <a:rPr lang="en-US" sz="1500" dirty="0"/>
              <a:t> </a:t>
            </a:r>
            <a:r>
              <a:rPr lang="en-US" sz="1500" dirty="0" err="1"/>
              <a:t>होते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)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कार्य</a:t>
            </a:r>
            <a:r>
              <a:rPr lang="en-US" sz="1500" dirty="0"/>
              <a:t> </a:t>
            </a:r>
            <a:r>
              <a:rPr lang="en-US" sz="1500" dirty="0" err="1"/>
              <a:t>करते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तब</a:t>
            </a:r>
            <a:r>
              <a:rPr lang="en-US" sz="1500" dirty="0"/>
              <a:t> </a:t>
            </a:r>
            <a:r>
              <a:rPr lang="en-US" sz="1500" dirty="0" err="1"/>
              <a:t>वे</a:t>
            </a:r>
            <a:r>
              <a:rPr lang="en-US" sz="1500" dirty="0"/>
              <a:t> </a:t>
            </a:r>
            <a:r>
              <a:rPr lang="en-US" sz="1500" dirty="0" err="1"/>
              <a:t>उन्हें</a:t>
            </a:r>
            <a:r>
              <a:rPr lang="en-US" sz="1500" dirty="0"/>
              <a:t> </a:t>
            </a:r>
            <a:r>
              <a:rPr lang="en-US" sz="1500" dirty="0" err="1"/>
              <a:t>पूरी</a:t>
            </a:r>
            <a:r>
              <a:rPr lang="en-US" sz="1500" dirty="0"/>
              <a:t> </a:t>
            </a:r>
            <a:r>
              <a:rPr lang="en-US" sz="1500" dirty="0" err="1"/>
              <a:t>तरह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अस्थिर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उन्हें</a:t>
            </a:r>
            <a:r>
              <a:rPr lang="en-US" sz="1500" dirty="0"/>
              <a:t> </a:t>
            </a:r>
            <a:r>
              <a:rPr lang="en-US" sz="1500" dirty="0" err="1"/>
              <a:t>विभाजित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(</a:t>
            </a:r>
            <a:r>
              <a:rPr lang="en-US" sz="1500" dirty="0" err="1"/>
              <a:t>फिशन</a:t>
            </a:r>
            <a:r>
              <a:rPr lang="en-US" sz="1500" dirty="0"/>
              <a:t>).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0037" y="3712309"/>
            <a:ext cx="3417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विखंडन</a:t>
            </a:r>
            <a:r>
              <a:rPr lang="en-US" sz="4000" dirty="0">
                <a:solidFill>
                  <a:srgbClr val="FF0000"/>
                </a:solidFill>
              </a:rPr>
              <a:t> (</a:t>
            </a:r>
            <a:r>
              <a:rPr lang="en-US" sz="4000" dirty="0" err="1">
                <a:solidFill>
                  <a:srgbClr val="FF0000"/>
                </a:solidFill>
              </a:rPr>
              <a:t>फिशन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5524925" y="2236200"/>
            <a:ext cx="20986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बात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-235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-239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पर</a:t>
            </a:r>
            <a:r>
              <a:rPr lang="en-US" sz="1500" dirty="0" smtClean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लागू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96518" y="4261008"/>
            <a:ext cx="369491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/>
              <a:t>इन</a:t>
            </a:r>
            <a:r>
              <a:rPr lang="en-US" sz="1500" dirty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अलग-अलग</a:t>
            </a:r>
            <a:r>
              <a:rPr lang="en-US" sz="1500" dirty="0"/>
              <a:t> </a:t>
            </a:r>
            <a:r>
              <a:rPr lang="en-US" sz="1500" dirty="0" err="1"/>
              <a:t>द्रव्यमान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दो</a:t>
            </a:r>
            <a:r>
              <a:rPr lang="en-US" sz="1500" dirty="0"/>
              <a:t> </a:t>
            </a:r>
            <a:r>
              <a:rPr lang="en-US" sz="1500" dirty="0" err="1"/>
              <a:t>ब्लॉक्स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गठबंधन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रूप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देखा</a:t>
            </a:r>
            <a:r>
              <a:rPr lang="en-US" sz="1500" dirty="0"/>
              <a:t> </a:t>
            </a:r>
            <a:r>
              <a:rPr lang="en-US" sz="1500" dirty="0" err="1"/>
              <a:t>जा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0637" y="7637522"/>
            <a:ext cx="387985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 err="1"/>
              <a:t>यूरेनियम</a:t>
            </a:r>
            <a:r>
              <a:rPr lang="en-US" sz="1500" dirty="0"/>
              <a:t>-235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-239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निश्चित</a:t>
            </a:r>
            <a:r>
              <a:rPr lang="en-US" sz="1500" dirty="0"/>
              <a:t> </a:t>
            </a:r>
            <a:r>
              <a:rPr lang="en-US" sz="1500" dirty="0" err="1"/>
              <a:t>प्रकार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प्राकृतिक</a:t>
            </a:r>
            <a:r>
              <a:rPr lang="en-US" sz="1500" dirty="0"/>
              <a:t> </a:t>
            </a:r>
            <a:r>
              <a:rPr lang="en-US" sz="1500" dirty="0" err="1"/>
              <a:t>रेडियोधर्मिता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लंबी</a:t>
            </a:r>
            <a:r>
              <a:rPr lang="en-US" sz="1500" dirty="0"/>
              <a:t> </a:t>
            </a:r>
            <a:r>
              <a:rPr lang="en-US" sz="1500" dirty="0" err="1"/>
              <a:t>अवधि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HP\Desktop\NUCLEAR ENERGY\NUCLEAR ENERGY PIX\Page 18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6298" y="467519"/>
            <a:ext cx="3920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यहाँ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विखंडन</a:t>
            </a:r>
            <a:r>
              <a:rPr lang="en-US" sz="1500" dirty="0"/>
              <a:t> (</a:t>
            </a:r>
            <a:r>
              <a:rPr lang="en-US" sz="1500" dirty="0" err="1"/>
              <a:t>फिशन</a:t>
            </a:r>
            <a:r>
              <a:rPr lang="en-US" sz="1500" dirty="0"/>
              <a:t>)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प्रतिक्रिया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न्यूट्रॉन</a:t>
            </a:r>
            <a:r>
              <a:rPr lang="en-US" sz="1500" dirty="0" smtClean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मुठभेड</a:t>
            </a:r>
            <a:r>
              <a:rPr lang="en-US" sz="1500" dirty="0"/>
              <a:t>़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अस्थिर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प्रतिक्रिया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परिणामस्वरुप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2-</a:t>
            </a:r>
            <a:r>
              <a:rPr lang="en-US" sz="1500" dirty="0" err="1" smtClean="0"/>
              <a:t>न्यूट्रॉन</a:t>
            </a:r>
            <a:r>
              <a:rPr lang="en-US" sz="1500" dirty="0" smtClean="0"/>
              <a:t> </a:t>
            </a:r>
            <a:r>
              <a:rPr lang="en-US" sz="1500" dirty="0" err="1"/>
              <a:t>बाहर</a:t>
            </a:r>
            <a:r>
              <a:rPr lang="en-US" sz="1500" dirty="0"/>
              <a:t> </a:t>
            </a:r>
            <a:r>
              <a:rPr lang="en-US" sz="1500" dirty="0" err="1"/>
              <a:t>निकलते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(*)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711" y="3540344"/>
            <a:ext cx="16835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उनका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अध्ययन</a:t>
            </a:r>
            <a:r>
              <a:rPr lang="en-US" sz="1500" dirty="0" smtClean="0"/>
              <a:t> </a:t>
            </a:r>
            <a:r>
              <a:rPr lang="en-US" sz="1500" dirty="0" err="1"/>
              <a:t>करूंगा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262310" y="3540344"/>
            <a:ext cx="32861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आर्ची</a:t>
            </a:r>
            <a:r>
              <a:rPr lang="en-US" sz="1500" dirty="0"/>
              <a:t>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r>
              <a:rPr lang="en-US" sz="1500" dirty="0" err="1"/>
              <a:t>त्रिज्या</a:t>
            </a:r>
            <a:r>
              <a:rPr lang="en-US" sz="1500" dirty="0"/>
              <a:t> R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गोले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अंदर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बहुत</a:t>
            </a:r>
            <a:r>
              <a:rPr lang="en-US" sz="1500" dirty="0" smtClean="0"/>
              <a:t> </a:t>
            </a:r>
            <a:r>
              <a:rPr lang="en-US" sz="1500" dirty="0" err="1"/>
              <a:t>सारे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इकट्ठे</a:t>
            </a:r>
            <a:r>
              <a:rPr lang="en-US" sz="1500" dirty="0"/>
              <a:t> </a:t>
            </a:r>
            <a:r>
              <a:rPr lang="en-US" sz="1500" dirty="0" err="1"/>
              <a:t>किए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9479" y="4277519"/>
            <a:ext cx="26853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यूरेनियम</a:t>
            </a:r>
            <a:r>
              <a:rPr lang="en-US" sz="1500" dirty="0"/>
              <a:t>-235 </a:t>
            </a:r>
            <a:r>
              <a:rPr lang="en-US" sz="1500" dirty="0" err="1"/>
              <a:t>या</a:t>
            </a:r>
            <a:r>
              <a:rPr lang="en-US" sz="1500" dirty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-239</a:t>
            </a:r>
          </a:p>
        </p:txBody>
      </p:sp>
      <p:sp>
        <p:nvSpPr>
          <p:cNvPr id="8" name="Rectangle 7"/>
          <p:cNvSpPr/>
          <p:nvPr/>
        </p:nvSpPr>
        <p:spPr>
          <a:xfrm>
            <a:off x="604837" y="6359744"/>
            <a:ext cx="24726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अब</a:t>
            </a:r>
            <a:r>
              <a:rPr lang="en-US" sz="1500" dirty="0"/>
              <a:t> </a:t>
            </a:r>
            <a:r>
              <a:rPr lang="en-US" sz="1500" dirty="0" err="1"/>
              <a:t>उन</a:t>
            </a:r>
            <a:r>
              <a:rPr lang="en-US" sz="1500" dirty="0"/>
              <a:t>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 smtClean="0"/>
              <a:t>ऊर्जा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r>
              <a:rPr lang="hi-IN" sz="1500" dirty="0" smtClean="0"/>
              <a:t>वाले</a:t>
            </a:r>
            <a:r>
              <a:rPr lang="en-US" sz="1500" dirty="0" smtClean="0"/>
              <a:t> </a:t>
            </a:r>
            <a:r>
              <a:rPr lang="en-US" sz="1500" dirty="0" err="1" smtClean="0"/>
              <a:t>शैतान</a:t>
            </a:r>
            <a:r>
              <a:rPr lang="en-US" sz="1500" dirty="0" smtClean="0"/>
              <a:t> </a:t>
            </a:r>
            <a:r>
              <a:rPr lang="en-US" sz="1500" dirty="0" err="1"/>
              <a:t>निकल</a:t>
            </a:r>
            <a:r>
              <a:rPr lang="en-US" sz="1500" dirty="0"/>
              <a:t> </a:t>
            </a:r>
            <a:r>
              <a:rPr lang="en-US" sz="1500" dirty="0" err="1"/>
              <a:t>रहे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4989" y="9288354"/>
            <a:ext cx="22573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/>
              <a:t>पर</a:t>
            </a:r>
            <a:r>
              <a:rPr lang="en-US" sz="1500" dirty="0" smtClean="0"/>
              <a:t> </a:t>
            </a:r>
            <a:r>
              <a:rPr lang="en-US" sz="1500" dirty="0" err="1" smtClean="0"/>
              <a:t>यह</a:t>
            </a:r>
            <a:r>
              <a:rPr lang="en-US" sz="1500" dirty="0" smtClean="0"/>
              <a:t> </a:t>
            </a:r>
            <a:r>
              <a:rPr lang="en-US" sz="1500" dirty="0" err="1" smtClean="0"/>
              <a:t>न्यूट्रॉन्स</a:t>
            </a:r>
            <a:r>
              <a:rPr lang="en-US" sz="1500" dirty="0" smtClean="0"/>
              <a:t> </a:t>
            </a:r>
            <a:r>
              <a:rPr lang="en-US" sz="1500" dirty="0" err="1" smtClean="0"/>
              <a:t>का</a:t>
            </a:r>
            <a:r>
              <a:rPr lang="en-US" sz="1500" dirty="0" smtClean="0"/>
              <a:t> </a:t>
            </a:r>
            <a:r>
              <a:rPr lang="en-US" sz="1500" dirty="0" err="1" smtClean="0"/>
              <a:t>प्रश्न</a:t>
            </a:r>
            <a:r>
              <a:rPr lang="en-US" sz="1500" dirty="0" smtClean="0"/>
              <a:t> </a:t>
            </a:r>
            <a:r>
              <a:rPr lang="en-US" sz="1500" dirty="0" err="1" smtClean="0"/>
              <a:t>है</a:t>
            </a:r>
            <a:r>
              <a:rPr lang="en-US" sz="1500" dirty="0" smtClean="0"/>
              <a:t>. </a:t>
            </a:r>
            <a:endParaRPr lang="en-US" sz="1500" dirty="0"/>
          </a:p>
        </p:txBody>
      </p:sp>
      <p:sp>
        <p:nvSpPr>
          <p:cNvPr id="11" name="Rectangle 10"/>
          <p:cNvSpPr/>
          <p:nvPr/>
        </p:nvSpPr>
        <p:spPr>
          <a:xfrm>
            <a:off x="3937496" y="6377365"/>
            <a:ext cx="173797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अच्छा</a:t>
            </a:r>
            <a:r>
              <a:rPr lang="en-US" sz="1500" dirty="0"/>
              <a:t>,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बात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57637" y="8748256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जब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r>
              <a:rPr lang="en-US" sz="1500" dirty="0" err="1"/>
              <a:t>पास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 smtClean="0"/>
              <a:t>बक्से</a:t>
            </a:r>
            <a:r>
              <a:rPr lang="en-US" sz="1500" dirty="0" smtClean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प्रहार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उससे</a:t>
            </a:r>
            <a:r>
              <a:rPr lang="en-US" sz="1500" dirty="0"/>
              <a:t> </a:t>
            </a:r>
            <a:r>
              <a:rPr lang="en-US" sz="1500" dirty="0" err="1"/>
              <a:t>विघटन</a:t>
            </a:r>
            <a:r>
              <a:rPr lang="en-US" sz="1500" dirty="0"/>
              <a:t> </a:t>
            </a:r>
            <a:r>
              <a:rPr lang="en-US" sz="1500" dirty="0" err="1"/>
              <a:t>शुरु</a:t>
            </a:r>
            <a:r>
              <a:rPr lang="en-US" sz="1500" dirty="0"/>
              <a:t> </a:t>
            </a:r>
            <a:r>
              <a:rPr lang="en-US" sz="1500" dirty="0" err="1"/>
              <a:t>हुआ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hi-IN" sz="1500" dirty="0" smtClean="0"/>
              <a:t>फिर</a:t>
            </a:r>
            <a:r>
              <a:rPr lang="en-US" sz="1500" dirty="0" smtClean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hi-IN" sz="1500" dirty="0" smtClean="0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अंदर</a:t>
            </a:r>
            <a:r>
              <a:rPr lang="en-US" sz="1500" dirty="0"/>
              <a:t> </a:t>
            </a:r>
            <a:r>
              <a:rPr lang="en-US" sz="1500" dirty="0" err="1"/>
              <a:t>मौजूद</a:t>
            </a:r>
            <a:r>
              <a:rPr lang="en-US" sz="1500" dirty="0"/>
              <a:t> </a:t>
            </a:r>
            <a:r>
              <a:rPr lang="en-US" sz="1500" dirty="0" err="1" smtClean="0"/>
              <a:t>न्यूट्रॉन-शैतान</a:t>
            </a:r>
            <a:r>
              <a:rPr lang="en-US" sz="1500" dirty="0" smtClean="0"/>
              <a:t> </a:t>
            </a:r>
            <a:r>
              <a:rPr lang="en-US" sz="1500" dirty="0" err="1"/>
              <a:t>बाहर</a:t>
            </a:r>
            <a:r>
              <a:rPr lang="en-US" sz="1500" dirty="0"/>
              <a:t> </a:t>
            </a:r>
            <a:r>
              <a:rPr lang="en-US" sz="1500" dirty="0" err="1"/>
              <a:t>निकलने</a:t>
            </a:r>
            <a:r>
              <a:rPr lang="en-US" sz="1500" dirty="0"/>
              <a:t> </a:t>
            </a:r>
            <a:r>
              <a:rPr lang="hi-IN" sz="1500" dirty="0" smtClean="0"/>
              <a:t>लगे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13" name="Rectangle 12"/>
          <p:cNvSpPr/>
          <p:nvPr/>
        </p:nvSpPr>
        <p:spPr>
          <a:xfrm>
            <a:off x="528637" y="9840119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 </a:t>
            </a:r>
            <a:r>
              <a:rPr lang="en-US" sz="1400" dirty="0" err="1"/>
              <a:t>यह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योजनाबद्ध</a:t>
            </a:r>
            <a:r>
              <a:rPr lang="en-US" sz="1400" dirty="0"/>
              <a:t> </a:t>
            </a:r>
            <a:r>
              <a:rPr lang="en-US" sz="1400" dirty="0" err="1"/>
              <a:t>छवि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 </a:t>
            </a:r>
            <a:r>
              <a:rPr lang="en-US" sz="1400" dirty="0" err="1"/>
              <a:t>वास्तव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मारक</a:t>
            </a:r>
            <a:r>
              <a:rPr lang="en-US" sz="1400" dirty="0"/>
              <a:t> </a:t>
            </a:r>
            <a:r>
              <a:rPr lang="en-US" sz="1400" dirty="0" err="1"/>
              <a:t>न्यूट्रॉन</a:t>
            </a:r>
            <a:r>
              <a:rPr lang="en-US" sz="1400" dirty="0"/>
              <a:t> </a:t>
            </a:r>
            <a:r>
              <a:rPr lang="en-US" sz="1400" dirty="0" err="1"/>
              <a:t>पहले</a:t>
            </a:r>
            <a:r>
              <a:rPr lang="en-US" sz="1400" dirty="0"/>
              <a:t> </a:t>
            </a:r>
            <a:r>
              <a:rPr lang="en-US" sz="1400" dirty="0" err="1"/>
              <a:t>फ्यूज</a:t>
            </a:r>
            <a:r>
              <a:rPr lang="en-US" sz="1400" dirty="0"/>
              <a:t> </a:t>
            </a:r>
            <a:r>
              <a:rPr lang="en-US" sz="1400" dirty="0" err="1"/>
              <a:t>नाभिक</a:t>
            </a:r>
            <a:r>
              <a:rPr lang="en-US" sz="1400" dirty="0"/>
              <a:t> </a:t>
            </a:r>
            <a:r>
              <a:rPr lang="en-US" sz="1400" dirty="0" err="1"/>
              <a:t>द्वारा</a:t>
            </a:r>
            <a:r>
              <a:rPr lang="en-US" sz="1400" dirty="0"/>
              <a:t> </a:t>
            </a:r>
            <a:r>
              <a:rPr lang="en-US" sz="1400" dirty="0" err="1"/>
              <a:t>अवशोषित</a:t>
            </a:r>
            <a:r>
              <a:rPr lang="en-US" sz="1400" dirty="0"/>
              <a:t> </a:t>
            </a:r>
            <a:r>
              <a:rPr lang="en-US" sz="1400" dirty="0" err="1"/>
              <a:t>किया</a:t>
            </a:r>
            <a:r>
              <a:rPr lang="en-US" sz="1400" dirty="0"/>
              <a:t> </a:t>
            </a:r>
            <a:r>
              <a:rPr lang="en-US" sz="1400" dirty="0" err="1"/>
              <a:t>जाता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(</a:t>
            </a:r>
            <a:r>
              <a:rPr lang="en-US" sz="1400" dirty="0" err="1"/>
              <a:t>उससे</a:t>
            </a:r>
            <a:r>
              <a:rPr lang="en-US" sz="1400" dirty="0"/>
              <a:t> U-235, U-236 </a:t>
            </a:r>
            <a:r>
              <a:rPr lang="en-US" sz="1400" dirty="0" err="1"/>
              <a:t>बन</a:t>
            </a:r>
            <a:r>
              <a:rPr lang="en-US" sz="1400" dirty="0"/>
              <a:t> </a:t>
            </a:r>
            <a:r>
              <a:rPr lang="en-US" sz="1400" dirty="0" err="1"/>
              <a:t>जाता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smtClean="0"/>
              <a:t>P-239</a:t>
            </a:r>
            <a:r>
              <a:rPr lang="en-US" sz="1400" dirty="0"/>
              <a:t>, P-240 </a:t>
            </a:r>
            <a:r>
              <a:rPr lang="en-US" sz="1400" dirty="0" err="1"/>
              <a:t>बन</a:t>
            </a:r>
            <a:r>
              <a:rPr lang="en-US" sz="1400" dirty="0"/>
              <a:t> </a:t>
            </a:r>
            <a:r>
              <a:rPr lang="en-US" sz="1400" dirty="0" err="1"/>
              <a:t>जाता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). </a:t>
            </a:r>
            <a:r>
              <a:rPr lang="en-US" sz="1400" dirty="0" err="1"/>
              <a:t>ये</a:t>
            </a:r>
            <a:r>
              <a:rPr lang="en-US" sz="1400" dirty="0"/>
              <a:t> </a:t>
            </a:r>
            <a:r>
              <a:rPr lang="en-US" sz="1400" dirty="0" err="1"/>
              <a:t>नए</a:t>
            </a:r>
            <a:r>
              <a:rPr lang="en-US" sz="1400" dirty="0"/>
              <a:t> </a:t>
            </a:r>
            <a:r>
              <a:rPr lang="en-US" sz="1400" dirty="0" err="1"/>
              <a:t>पदार्थ</a:t>
            </a:r>
            <a:r>
              <a:rPr lang="en-US" sz="1400" dirty="0"/>
              <a:t> </a:t>
            </a:r>
            <a:r>
              <a:rPr lang="en-US" sz="1400" dirty="0" err="1"/>
              <a:t>बहुत</a:t>
            </a:r>
            <a:r>
              <a:rPr lang="en-US" sz="1400" dirty="0"/>
              <a:t> </a:t>
            </a:r>
            <a:r>
              <a:rPr lang="en-US" sz="1400" dirty="0" err="1"/>
              <a:t>अस्थिर</a:t>
            </a:r>
            <a:r>
              <a:rPr lang="en-US" sz="1400" dirty="0"/>
              <a:t> </a:t>
            </a:r>
            <a:r>
              <a:rPr lang="en-US" sz="1400" dirty="0" err="1"/>
              <a:t>होते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वे</a:t>
            </a:r>
            <a:r>
              <a:rPr lang="en-US" sz="1400" dirty="0"/>
              <a:t> </a:t>
            </a:r>
            <a:r>
              <a:rPr lang="en-US" sz="1400" dirty="0" err="1"/>
              <a:t>तुरंत</a:t>
            </a:r>
            <a:r>
              <a:rPr lang="en-US" sz="1400" dirty="0"/>
              <a:t> </a:t>
            </a:r>
            <a:r>
              <a:rPr lang="en-US" sz="1400" dirty="0" err="1"/>
              <a:t>विखंडित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 </a:t>
            </a:r>
            <a:r>
              <a:rPr lang="en-US" sz="1400" dirty="0" err="1"/>
              <a:t>जाते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HP\Desktop\NUCLEAR ENERGY\NUCLEAR ENERGY PIX\Page 19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05837" y="2601119"/>
            <a:ext cx="38798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93033"/>
            <a:ext cx="7758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चेन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रिएक्शन</a:t>
            </a:r>
            <a:r>
              <a:rPr lang="en-US" sz="4000" dirty="0">
                <a:solidFill>
                  <a:srgbClr val="FF0000"/>
                </a:solidFill>
              </a:rPr>
              <a:t> (</a:t>
            </a:r>
            <a:r>
              <a:rPr lang="en-US" sz="4000" dirty="0" err="1">
                <a:solidFill>
                  <a:srgbClr val="FF0000"/>
                </a:solidFill>
              </a:rPr>
              <a:t>प्रतिक्रिया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8987" y="3786565"/>
            <a:ext cx="387985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दो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मिलकर</a:t>
            </a:r>
            <a:r>
              <a:rPr lang="en-US" sz="1500" dirty="0"/>
              <a:t> </a:t>
            </a:r>
            <a:r>
              <a:rPr lang="en-US" sz="1500" dirty="0" err="1"/>
              <a:t>दो</a:t>
            </a:r>
            <a:r>
              <a:rPr lang="en-US" sz="1500" dirty="0"/>
              <a:t> </a:t>
            </a:r>
            <a:r>
              <a:rPr lang="en-US" sz="1500" dirty="0" err="1"/>
              <a:t>अन्य</a:t>
            </a:r>
            <a:r>
              <a:rPr lang="en-US" sz="1500" dirty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खोलते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837" y="4429919"/>
            <a:ext cx="14863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फिर</a:t>
            </a:r>
            <a:r>
              <a:rPr lang="en-US" sz="1500" dirty="0"/>
              <a:t>, </a:t>
            </a:r>
            <a:r>
              <a:rPr lang="en-US" sz="1500" dirty="0" err="1"/>
              <a:t>उसके</a:t>
            </a:r>
            <a:r>
              <a:rPr lang="en-US" sz="1500" dirty="0"/>
              <a:t> </a:t>
            </a:r>
            <a:r>
              <a:rPr lang="en-US" sz="1500" dirty="0" err="1"/>
              <a:t>बाद</a:t>
            </a:r>
            <a:r>
              <a:rPr lang="en-US" sz="1500" dirty="0"/>
              <a:t> 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04189" y="4429919"/>
            <a:ext cx="26468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सोफी</a:t>
            </a:r>
            <a:r>
              <a:rPr lang="en-US" sz="1500" dirty="0"/>
              <a:t>, </a:t>
            </a:r>
            <a:r>
              <a:rPr lang="en-US" sz="1500" dirty="0" err="1"/>
              <a:t>चलो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यहाँ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 smtClean="0"/>
              <a:t>निकलते</a:t>
            </a:r>
            <a:r>
              <a:rPr lang="en-US" sz="1500" dirty="0" smtClean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0021" y="7253148"/>
            <a:ext cx="9669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हे</a:t>
            </a:r>
            <a:r>
              <a:rPr lang="en-US" sz="1500" dirty="0"/>
              <a:t> </a:t>
            </a:r>
            <a:r>
              <a:rPr lang="en-US" sz="1500" dirty="0" err="1"/>
              <a:t>भगवान</a:t>
            </a:r>
            <a:r>
              <a:rPr lang="en-US" sz="15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3428247" y="7249319"/>
            <a:ext cx="357739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यदि</a:t>
            </a:r>
            <a:r>
              <a:rPr lang="en-US" sz="1500" dirty="0"/>
              <a:t> </a:t>
            </a:r>
            <a:r>
              <a:rPr lang="en-US" sz="1500" dirty="0" err="1"/>
              <a:t>ये</a:t>
            </a:r>
            <a:r>
              <a:rPr lang="en-US" sz="1500" dirty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वास्तव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होते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तो</a:t>
            </a:r>
            <a:r>
              <a:rPr lang="en-US" sz="1500" dirty="0" smtClean="0"/>
              <a:t> </a:t>
            </a:r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चेन-रिएक्शन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सारी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अंश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मुक्त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जाती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 rot="20766463">
            <a:off x="1922144" y="2763102"/>
            <a:ext cx="636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400" b="1" dirty="0" smtClean="0"/>
              <a:t>ताली</a:t>
            </a:r>
            <a:r>
              <a:rPr lang="en-US" sz="1400" b="1" dirty="0" smtClean="0"/>
              <a:t>!</a:t>
            </a:r>
            <a:r>
              <a:rPr lang="hi-IN" sz="1400" b="1" dirty="0" smtClean="0"/>
              <a:t>!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 rot="20790034">
            <a:off x="3558003" y="2764973"/>
            <a:ext cx="636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400" b="1" dirty="0" smtClean="0"/>
              <a:t>ताली</a:t>
            </a:r>
            <a:r>
              <a:rPr lang="en-US" sz="1400" b="1" dirty="0" smtClean="0"/>
              <a:t>!</a:t>
            </a:r>
            <a:r>
              <a:rPr lang="hi-IN" sz="1400" b="1" dirty="0" smtClean="0"/>
              <a:t>!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8434" name="Picture 2" descr="C:\Users\HP\Desktop\NUCLEAR ENERGY\NUCLEAR ENERGY PIX\Page 20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320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700" y="830154"/>
            <a:ext cx="21146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/>
              <a:t>फिर</a:t>
            </a:r>
            <a:r>
              <a:rPr lang="en-US" sz="1500" dirty="0" smtClean="0"/>
              <a:t> </a:t>
            </a:r>
            <a:r>
              <a:rPr lang="en-US" sz="1500" dirty="0" err="1"/>
              <a:t>हमें</a:t>
            </a:r>
            <a:r>
              <a:rPr lang="en-US" sz="1500" dirty="0"/>
              <a:t> </a:t>
            </a:r>
            <a:r>
              <a:rPr lang="en-US" sz="1500" dirty="0" err="1"/>
              <a:t>मिलता</a:t>
            </a:r>
            <a:r>
              <a:rPr lang="en-US" sz="1500" dirty="0"/>
              <a:t> -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बम</a:t>
            </a:r>
            <a:r>
              <a:rPr lang="en-US" sz="1500" dirty="0"/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1437" y="904121"/>
            <a:ext cx="2450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हाँ</a:t>
            </a:r>
            <a:r>
              <a:rPr lang="en-US" sz="1500" dirty="0"/>
              <a:t> </a:t>
            </a:r>
            <a:r>
              <a:rPr lang="en-US" sz="1500" dirty="0" err="1"/>
              <a:t>आर्ची</a:t>
            </a:r>
            <a:r>
              <a:rPr lang="en-US" sz="1500" dirty="0"/>
              <a:t>,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उसकी</a:t>
            </a:r>
            <a:r>
              <a:rPr lang="en-US" sz="1500" dirty="0"/>
              <a:t> </a:t>
            </a:r>
            <a:r>
              <a:rPr lang="en-US" sz="1500" dirty="0" err="1"/>
              <a:t>शक्ति</a:t>
            </a:r>
            <a:r>
              <a:rPr lang="en-US" sz="1500" dirty="0"/>
              <a:t> </a:t>
            </a:r>
            <a:r>
              <a:rPr lang="en-US" sz="1500" dirty="0" err="1"/>
              <a:t>दस-हजार</a:t>
            </a:r>
            <a:r>
              <a:rPr lang="en-US" sz="1500" dirty="0"/>
              <a:t> </a:t>
            </a:r>
            <a:r>
              <a:rPr lang="en-US" sz="1500" dirty="0" err="1"/>
              <a:t>सूर्यों</a:t>
            </a:r>
            <a:r>
              <a:rPr lang="en-US" sz="1500" dirty="0"/>
              <a:t> </a:t>
            </a:r>
            <a:r>
              <a:rPr lang="en-US" sz="1500" dirty="0" err="1"/>
              <a:t>जितनी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837" y="2930744"/>
            <a:ext cx="22701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क्योंकि</a:t>
            </a:r>
            <a:r>
              <a:rPr lang="en-US" sz="1500" dirty="0"/>
              <a:t> </a:t>
            </a:r>
            <a:r>
              <a:rPr lang="en-US" sz="1500" dirty="0" err="1"/>
              <a:t>मैंने</a:t>
            </a:r>
            <a:r>
              <a:rPr lang="en-US" sz="1500" dirty="0"/>
              <a:t> </a:t>
            </a:r>
            <a:r>
              <a:rPr lang="en-US" sz="1500" dirty="0" err="1"/>
              <a:t>उसे</a:t>
            </a:r>
            <a:r>
              <a:rPr lang="en-US" sz="1500" dirty="0"/>
              <a:t> </a:t>
            </a:r>
            <a:r>
              <a:rPr lang="en-US" sz="1500" dirty="0" err="1"/>
              <a:t>देखा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इसलिए</a:t>
            </a:r>
            <a:r>
              <a:rPr lang="en-US" sz="1500" dirty="0" smtClean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अंधा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गया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-26320" y="4190825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विशिष्ट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स्थितियां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85837" y="5810955"/>
            <a:ext cx="18818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ऐसी</a:t>
            </a:r>
            <a:r>
              <a:rPr lang="en-US" sz="1500" dirty="0"/>
              <a:t> </a:t>
            </a:r>
            <a:r>
              <a:rPr lang="en-US" sz="1500" dirty="0" err="1"/>
              <a:t>तबाही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कैसे</a:t>
            </a:r>
            <a:r>
              <a:rPr lang="en-US" sz="1500" dirty="0" smtClean="0"/>
              <a:t> </a:t>
            </a:r>
            <a:r>
              <a:rPr lang="en-US" sz="1500" dirty="0" err="1"/>
              <a:t>बच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988025" y="5832059"/>
            <a:ext cx="30275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सरल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जब</a:t>
            </a:r>
            <a:r>
              <a:rPr lang="en-US" sz="1500" dirty="0"/>
              <a:t> </a:t>
            </a:r>
            <a:r>
              <a:rPr lang="hi-IN" sz="1500" dirty="0"/>
              <a:t>कोई</a:t>
            </a:r>
            <a:r>
              <a:rPr lang="en-US" sz="1500" dirty="0" smtClean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बाहर</a:t>
            </a:r>
            <a:r>
              <a:rPr lang="en-US" sz="1500" dirty="0"/>
              <a:t> </a:t>
            </a:r>
            <a:r>
              <a:rPr lang="en-US" sz="1500" dirty="0" err="1"/>
              <a:t>निकलता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hi-IN" sz="1500" dirty="0" smtClean="0"/>
              <a:t>फिर</a:t>
            </a:r>
            <a:r>
              <a:rPr lang="en-US" sz="1500" dirty="0" smtClean="0"/>
              <a:t> </a:t>
            </a:r>
            <a:r>
              <a:rPr lang="en-US" sz="1500" dirty="0" err="1" smtClean="0"/>
              <a:t>वो</a:t>
            </a:r>
            <a:r>
              <a:rPr lang="en-US" sz="1500" dirty="0" smtClean="0"/>
              <a:t> </a:t>
            </a:r>
            <a:r>
              <a:rPr lang="en-US" sz="1500" dirty="0" err="1"/>
              <a:t>किसी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रैंडम</a:t>
            </a:r>
            <a:r>
              <a:rPr lang="en-US" sz="1500" dirty="0"/>
              <a:t> (</a:t>
            </a:r>
            <a:r>
              <a:rPr lang="en-US" sz="1500" dirty="0" err="1"/>
              <a:t>बेतरतीब</a:t>
            </a:r>
            <a:r>
              <a:rPr lang="en-US" sz="1500" dirty="0"/>
              <a:t>) </a:t>
            </a:r>
            <a:r>
              <a:rPr lang="en-US" sz="1500" dirty="0" err="1"/>
              <a:t>दिशा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निश्चित</a:t>
            </a:r>
            <a:r>
              <a:rPr lang="en-US" sz="1500" dirty="0"/>
              <a:t> </a:t>
            </a:r>
            <a:r>
              <a:rPr lang="en-US" sz="1500" dirty="0" err="1"/>
              <a:t>दूरी</a:t>
            </a:r>
            <a:r>
              <a:rPr lang="en-US" sz="1500" dirty="0"/>
              <a:t> </a:t>
            </a:r>
            <a:r>
              <a:rPr lang="en-US" sz="1500" dirty="0" err="1"/>
              <a:t>तय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यदि</a:t>
            </a:r>
            <a:r>
              <a:rPr lang="en-US" sz="1500" dirty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एक-दूसरे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दूर</a:t>
            </a:r>
            <a:r>
              <a:rPr lang="en-US" sz="1500" dirty="0"/>
              <a:t> </a:t>
            </a:r>
            <a:r>
              <a:rPr lang="en-US" sz="1500" dirty="0" err="1"/>
              <a:t>होंगे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दूसरे</a:t>
            </a:r>
            <a:r>
              <a:rPr lang="en-US" sz="1500" dirty="0" smtClean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मार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पाएगा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5741" y="7858919"/>
            <a:ext cx="31453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सघनता</a:t>
            </a:r>
            <a:r>
              <a:rPr lang="en-US" sz="1500" dirty="0"/>
              <a:t> (*)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एक</a:t>
            </a:r>
            <a:r>
              <a:rPr lang="en-US" sz="1500" dirty="0" smtClean="0"/>
              <a:t> </a:t>
            </a:r>
            <a:r>
              <a:rPr lang="en-US" sz="1500" dirty="0" err="1"/>
              <a:t>निश्चित</a:t>
            </a:r>
            <a:r>
              <a:rPr lang="en-US" sz="1500" dirty="0"/>
              <a:t> </a:t>
            </a:r>
            <a:r>
              <a:rPr lang="en-US" sz="1500" dirty="0" err="1"/>
              <a:t>महत्वपूर्ण</a:t>
            </a:r>
            <a:r>
              <a:rPr lang="en-US" sz="1500" dirty="0"/>
              <a:t> </a:t>
            </a:r>
            <a:r>
              <a:rPr lang="hi-IN" sz="1500" dirty="0"/>
              <a:t>दूरी</a:t>
            </a:r>
            <a:r>
              <a:rPr lang="en-US" sz="1500" dirty="0" smtClean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अधिक</a:t>
            </a:r>
            <a:r>
              <a:rPr lang="en-US" sz="1500" dirty="0" smtClean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होनी</a:t>
            </a:r>
            <a:r>
              <a:rPr lang="en-US" sz="1500" dirty="0"/>
              <a:t> </a:t>
            </a:r>
            <a:r>
              <a:rPr lang="en-US" sz="1500" dirty="0" err="1"/>
              <a:t>चाहिए</a:t>
            </a:r>
            <a:r>
              <a:rPr lang="en-US" sz="15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3980" y="9425365"/>
            <a:ext cx="3169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चेन-रिएक्शन</a:t>
            </a:r>
            <a:r>
              <a:rPr lang="en-US" sz="1600" dirty="0"/>
              <a:t> </a:t>
            </a:r>
            <a:r>
              <a:rPr lang="en-US" sz="1600" dirty="0" err="1"/>
              <a:t>शुरू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02990" y="10141942"/>
            <a:ext cx="6055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(*) </a:t>
            </a:r>
            <a:r>
              <a:rPr lang="en-US" sz="1400" dirty="0" err="1"/>
              <a:t>आम</a:t>
            </a:r>
            <a:r>
              <a:rPr lang="en-US" sz="1400" dirty="0"/>
              <a:t> </a:t>
            </a:r>
            <a:r>
              <a:rPr lang="en-US" sz="1400" dirty="0" err="1"/>
              <a:t>तौर</a:t>
            </a:r>
            <a:r>
              <a:rPr lang="en-US" sz="1400" dirty="0"/>
              <a:t> </a:t>
            </a:r>
            <a:r>
              <a:rPr lang="en-US" sz="1400" dirty="0" err="1"/>
              <a:t>पर</a:t>
            </a:r>
            <a:r>
              <a:rPr lang="en-US" sz="1400" dirty="0"/>
              <a:t> </a:t>
            </a:r>
            <a:r>
              <a:rPr lang="en-US" sz="1400" dirty="0" err="1"/>
              <a:t>क्रिटिकल-मॉस</a:t>
            </a:r>
            <a:r>
              <a:rPr lang="en-US" sz="1400" dirty="0"/>
              <a:t> (</a:t>
            </a:r>
            <a:r>
              <a:rPr lang="en-US" sz="1400" dirty="0" err="1"/>
              <a:t>द्रव्यमान</a:t>
            </a:r>
            <a:r>
              <a:rPr lang="en-US" sz="1400" dirty="0"/>
              <a:t>)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रूप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जाना</a:t>
            </a:r>
            <a:r>
              <a:rPr lang="en-US" sz="1400" dirty="0"/>
              <a:t> </a:t>
            </a:r>
            <a:r>
              <a:rPr lang="en-US" sz="1400" dirty="0" err="1"/>
              <a:t>जाता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4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9460" name="Picture 4" descr="C:\Users\HP\Desktop\NUCLEAR ENERGY\NUCLEAR ENERGY PIX\Page 21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362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237" y="1599769"/>
            <a:ext cx="38798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776537" y="619919"/>
            <a:ext cx="6381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वास्तव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, </a:t>
            </a:r>
            <a:r>
              <a:rPr lang="en-US" sz="1500" dirty="0" err="1"/>
              <a:t>कमज़ोर</a:t>
            </a:r>
            <a:r>
              <a:rPr lang="en-US" sz="1500" dirty="0"/>
              <a:t> </a:t>
            </a:r>
            <a:r>
              <a:rPr lang="en-US" sz="1500" dirty="0" err="1"/>
              <a:t>प्राकृतिक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उत्सर्जन</a:t>
            </a:r>
            <a:r>
              <a:rPr lang="en-US" sz="1500" dirty="0"/>
              <a:t> </a:t>
            </a:r>
            <a:r>
              <a:rPr lang="en-US" sz="1500" dirty="0" err="1"/>
              <a:t>स्तर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चेन-रिएक्शन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बीच</a:t>
            </a:r>
            <a:r>
              <a:rPr lang="en-US" sz="1500" dirty="0"/>
              <a:t>,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औसत</a:t>
            </a:r>
            <a:r>
              <a:rPr lang="en-US" sz="1500" dirty="0"/>
              <a:t> </a:t>
            </a:r>
            <a:r>
              <a:rPr lang="en-US" sz="1500" dirty="0" err="1"/>
              <a:t>पा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कठिन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नाजुक</a:t>
            </a:r>
            <a:r>
              <a:rPr lang="en-US" sz="1500" dirty="0"/>
              <a:t> </a:t>
            </a:r>
            <a:r>
              <a:rPr lang="en-US" sz="1500" dirty="0" err="1"/>
              <a:t>सघनता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समायोजित</a:t>
            </a:r>
            <a:r>
              <a:rPr lang="en-US" sz="1500" dirty="0"/>
              <a:t> </a:t>
            </a:r>
            <a:r>
              <a:rPr lang="en-US" sz="1500" dirty="0" err="1"/>
              <a:t>करके</a:t>
            </a:r>
            <a:r>
              <a:rPr lang="en-US" sz="1500" dirty="0"/>
              <a:t>,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प्रत्येक</a:t>
            </a:r>
            <a:r>
              <a:rPr lang="en-US" sz="1500" dirty="0"/>
              <a:t>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err="1"/>
              <a:t>मार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वाले</a:t>
            </a:r>
            <a:r>
              <a:rPr lang="en-US" sz="1500" dirty="0"/>
              <a:t> </a:t>
            </a:r>
            <a:r>
              <a:rPr lang="en-US" sz="1500" dirty="0" err="1"/>
              <a:t>शैतानों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संख्या</a:t>
            </a:r>
            <a:r>
              <a:rPr lang="en-US" sz="1500" dirty="0"/>
              <a:t> </a:t>
            </a:r>
            <a:r>
              <a:rPr lang="en-US" sz="1500" dirty="0" err="1"/>
              <a:t>निश्चित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जिसे</a:t>
            </a:r>
            <a:r>
              <a:rPr lang="en-US" sz="1500" dirty="0" smtClean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प्रवाह</a:t>
            </a:r>
            <a:r>
              <a:rPr lang="en-US" sz="1500" dirty="0"/>
              <a:t> </a:t>
            </a:r>
            <a:r>
              <a:rPr lang="en-US" sz="1500" dirty="0" err="1"/>
              <a:t>बुला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5" name="Rectangle 4"/>
          <p:cNvSpPr/>
          <p:nvPr/>
        </p:nvSpPr>
        <p:spPr>
          <a:xfrm>
            <a:off x="-42363" y="4012188"/>
            <a:ext cx="7805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परमाणु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रिऐक्टर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3580" y="4810919"/>
            <a:ext cx="28180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क्या</a:t>
            </a:r>
            <a:r>
              <a:rPr lang="en-US" sz="1500" dirty="0"/>
              <a:t> </a:t>
            </a:r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प्रक्रिया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नियंत्रित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बेहतर</a:t>
            </a:r>
            <a:r>
              <a:rPr lang="en-US" sz="1500" dirty="0"/>
              <a:t> </a:t>
            </a:r>
            <a:r>
              <a:rPr lang="en-US" sz="1500" dirty="0" err="1"/>
              <a:t>तरीका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hi-IN" sz="1500" dirty="0" smtClean="0"/>
              <a:t>है</a:t>
            </a:r>
            <a:r>
              <a:rPr lang="en-US" sz="1500" dirty="0" smtClean="0"/>
              <a:t>?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4376635" y="5169089"/>
            <a:ext cx="23209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उसमें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ऐसी</a:t>
            </a:r>
            <a:r>
              <a:rPr lang="en-US" sz="1500" dirty="0"/>
              <a:t> </a:t>
            </a:r>
            <a:r>
              <a:rPr lang="en-US" sz="1500" dirty="0" err="1"/>
              <a:t>चीज़</a:t>
            </a:r>
            <a:r>
              <a:rPr lang="en-US" sz="1500" dirty="0"/>
              <a:t> </a:t>
            </a:r>
            <a:r>
              <a:rPr lang="en-US" sz="1500" dirty="0" err="1"/>
              <a:t>डालेँ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शैतानों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,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उनकी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सोख</a:t>
            </a:r>
            <a:r>
              <a:rPr lang="en-US" sz="1500" dirty="0"/>
              <a:t> </a:t>
            </a:r>
            <a:r>
              <a:rPr lang="en-US" sz="1500" dirty="0" err="1"/>
              <a:t>ले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881598" y="6697554"/>
            <a:ext cx="20826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 smtClean="0"/>
              <a:t>तो</a:t>
            </a:r>
            <a:r>
              <a:rPr lang="en-US" sz="1500" dirty="0" smtClean="0"/>
              <a:t> </a:t>
            </a:r>
            <a:r>
              <a:rPr lang="hi-IN" sz="1500" dirty="0" smtClean="0"/>
              <a:t>चिपचिपा</a:t>
            </a:r>
            <a:r>
              <a:rPr lang="en-US" sz="1500" dirty="0" smtClean="0"/>
              <a:t> </a:t>
            </a:r>
            <a:r>
              <a:rPr lang="en-US" sz="1500" dirty="0" err="1" smtClean="0"/>
              <a:t>कागज़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0167" y="7554119"/>
            <a:ext cx="10118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चलो</a:t>
            </a:r>
            <a:r>
              <a:rPr lang="en-US" sz="1500" dirty="0"/>
              <a:t> </a:t>
            </a:r>
            <a:r>
              <a:rPr lang="en-US" sz="1500" dirty="0" err="1"/>
              <a:t>देखें</a:t>
            </a:r>
            <a:r>
              <a:rPr lang="en-US" sz="1500" dirty="0"/>
              <a:t> 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10037" y="7719765"/>
            <a:ext cx="279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76837" y="7249319"/>
            <a:ext cx="22218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चिपचिपे</a:t>
            </a:r>
            <a:r>
              <a:rPr lang="en-US" sz="1500" dirty="0"/>
              <a:t> </a:t>
            </a:r>
            <a:r>
              <a:rPr lang="en-US" sz="1500" dirty="0" err="1"/>
              <a:t>कागज़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नीचे</a:t>
            </a:r>
            <a:r>
              <a:rPr lang="en-US" sz="1500" dirty="0"/>
              <a:t> </a:t>
            </a:r>
            <a:r>
              <a:rPr lang="en-US" sz="1500" dirty="0" err="1"/>
              <a:t>करके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शैतानों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सोखता</a:t>
            </a:r>
            <a:r>
              <a:rPr lang="en-US" sz="1500" dirty="0"/>
              <a:t> </a:t>
            </a:r>
            <a:r>
              <a:rPr lang="en-US" sz="1500" dirty="0" err="1"/>
              <a:t>हूं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इससे</a:t>
            </a:r>
            <a:r>
              <a:rPr lang="en-US" sz="1500" dirty="0"/>
              <a:t> </a:t>
            </a:r>
            <a:r>
              <a:rPr lang="en-US" sz="1500" dirty="0" err="1"/>
              <a:t>मुझे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गतिविधि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नियंत्रित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मौका</a:t>
            </a:r>
            <a:r>
              <a:rPr lang="en-US" sz="1500" dirty="0"/>
              <a:t> </a:t>
            </a:r>
            <a:r>
              <a:rPr lang="en-US" sz="1500" dirty="0" err="1"/>
              <a:t>मिलता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अरे</a:t>
            </a:r>
            <a:r>
              <a:rPr lang="en-US" sz="1500" dirty="0"/>
              <a:t>, </a:t>
            </a:r>
            <a:r>
              <a:rPr lang="en-US" sz="1500" dirty="0" err="1"/>
              <a:t>यही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चाहता</a:t>
            </a:r>
            <a:r>
              <a:rPr lang="en-US" sz="1500" dirty="0"/>
              <a:t> </a:t>
            </a:r>
            <a:r>
              <a:rPr lang="en-US" sz="1500" dirty="0" err="1"/>
              <a:t>था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54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HP\Desktop\NUCLEAR ENERGY\NUCLEAR ENERGY PIX\Page 04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" y="0"/>
            <a:ext cx="7777163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33837" y="9469299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  </a:t>
            </a:r>
            <a:r>
              <a:rPr lang="en-US" sz="1400" dirty="0" err="1" smtClean="0"/>
              <a:t>हर</a:t>
            </a:r>
            <a:r>
              <a:rPr lang="en-US" sz="1400" dirty="0" smtClean="0"/>
              <a:t> </a:t>
            </a:r>
            <a:r>
              <a:rPr lang="en-US" sz="1400" dirty="0" err="1"/>
              <a:t>रात</a:t>
            </a:r>
            <a:r>
              <a:rPr lang="en-US" sz="1400" dirty="0"/>
              <a:t> </a:t>
            </a:r>
            <a:r>
              <a:rPr lang="en-US" sz="1400" dirty="0" err="1"/>
              <a:t>भारी-भारी</a:t>
            </a:r>
            <a:r>
              <a:rPr lang="en-US" sz="1400" dirty="0"/>
              <a:t> </a:t>
            </a:r>
            <a:r>
              <a:rPr lang="en-US" sz="1400" dirty="0" err="1"/>
              <a:t>पत्थरों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गुफा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बाहर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लाने</a:t>
            </a:r>
            <a:r>
              <a:rPr lang="en-US" sz="1400" dirty="0"/>
              <a:t> </a:t>
            </a:r>
            <a:r>
              <a:rPr lang="en-US" sz="1400" dirty="0" err="1"/>
              <a:t>ने</a:t>
            </a:r>
            <a:r>
              <a:rPr lang="en-US" sz="1400" dirty="0"/>
              <a:t> </a:t>
            </a:r>
            <a:r>
              <a:rPr lang="en-US" sz="1400" dirty="0" err="1"/>
              <a:t>मुझे</a:t>
            </a:r>
            <a:r>
              <a:rPr lang="en-US" sz="1400" dirty="0"/>
              <a:t> </a:t>
            </a:r>
            <a:r>
              <a:rPr lang="en-US" sz="1400" dirty="0" err="1"/>
              <a:t>थका</a:t>
            </a:r>
            <a:r>
              <a:rPr lang="en-US" sz="1400" dirty="0"/>
              <a:t> </a:t>
            </a:r>
            <a:r>
              <a:rPr lang="en-US" sz="1400" dirty="0" err="1"/>
              <a:t>दिया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4837" y="646331"/>
            <a:ext cx="1773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प्रस्तावना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8637" y="567055"/>
            <a:ext cx="304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बहुत</a:t>
            </a:r>
            <a:r>
              <a:rPr lang="en-US" sz="1400" dirty="0"/>
              <a:t> </a:t>
            </a:r>
            <a:r>
              <a:rPr lang="en-US" sz="1400" dirty="0" err="1"/>
              <a:t>पुराने</a:t>
            </a:r>
            <a:r>
              <a:rPr lang="en-US" sz="1400" dirty="0"/>
              <a:t> </a:t>
            </a:r>
            <a:r>
              <a:rPr lang="en-US" sz="1400" dirty="0" err="1"/>
              <a:t>ज़माने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बात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जब</a:t>
            </a:r>
            <a:r>
              <a:rPr lang="en-US" sz="1400" dirty="0"/>
              <a:t> </a:t>
            </a:r>
            <a:r>
              <a:rPr lang="en-US" sz="1400" dirty="0" err="1"/>
              <a:t>दुनिया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लोग</a:t>
            </a:r>
            <a:r>
              <a:rPr lang="en-US" sz="1400" dirty="0"/>
              <a:t> </a:t>
            </a:r>
            <a:r>
              <a:rPr lang="en-US" sz="1400" dirty="0" err="1"/>
              <a:t>आग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बारे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जानते</a:t>
            </a:r>
            <a:r>
              <a:rPr lang="en-US" sz="1400" dirty="0"/>
              <a:t> </a:t>
            </a:r>
            <a:r>
              <a:rPr lang="en-US" sz="1400" dirty="0" err="1"/>
              <a:t>थे</a:t>
            </a:r>
            <a:r>
              <a:rPr lang="en-US" sz="1400" dirty="0"/>
              <a:t>. </a:t>
            </a:r>
            <a:r>
              <a:rPr lang="en-US" sz="1400" dirty="0" err="1"/>
              <a:t>वे</a:t>
            </a:r>
            <a:r>
              <a:rPr lang="en-US" sz="1400" dirty="0"/>
              <a:t> </a:t>
            </a:r>
            <a:r>
              <a:rPr lang="en-US" sz="1400" dirty="0" err="1"/>
              <a:t>सूरज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गर्मी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ही</a:t>
            </a:r>
            <a:r>
              <a:rPr lang="en-US" sz="1400" dirty="0"/>
              <a:t> </a:t>
            </a:r>
            <a:r>
              <a:rPr lang="en-US" sz="1400" dirty="0" err="1"/>
              <a:t>अपना</a:t>
            </a:r>
            <a:r>
              <a:rPr lang="en-US" sz="1400" dirty="0"/>
              <a:t> </a:t>
            </a:r>
            <a:r>
              <a:rPr lang="en-US" sz="1400" dirty="0" err="1"/>
              <a:t>भोजन</a:t>
            </a:r>
            <a:r>
              <a:rPr lang="en-US" sz="1400" dirty="0"/>
              <a:t> </a:t>
            </a:r>
            <a:r>
              <a:rPr lang="en-US" sz="1400" dirty="0" err="1"/>
              <a:t>पकाते</a:t>
            </a:r>
            <a:r>
              <a:rPr lang="en-US" sz="1400" dirty="0"/>
              <a:t> </a:t>
            </a:r>
            <a:r>
              <a:rPr lang="en-US" sz="1400" dirty="0" err="1"/>
              <a:t>थे</a:t>
            </a:r>
            <a:r>
              <a:rPr lang="en-US" sz="1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56118" y="2001699"/>
            <a:ext cx="3263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अच्छा</a:t>
            </a:r>
            <a:r>
              <a:rPr lang="en-US" sz="1400" dirty="0" smtClean="0"/>
              <a:t> </a:t>
            </a:r>
            <a:r>
              <a:rPr lang="en-US" sz="1400" dirty="0" err="1"/>
              <a:t>होता</a:t>
            </a:r>
            <a:r>
              <a:rPr lang="en-US" sz="1400" dirty="0"/>
              <a:t> </a:t>
            </a:r>
            <a:r>
              <a:rPr lang="en-US" sz="1400" dirty="0" err="1"/>
              <a:t>कि</a:t>
            </a:r>
            <a:r>
              <a:rPr lang="en-US" sz="1400" dirty="0"/>
              <a:t> </a:t>
            </a:r>
            <a:r>
              <a:rPr lang="en-US" sz="1400" dirty="0" err="1"/>
              <a:t>अगर</a:t>
            </a:r>
            <a:r>
              <a:rPr lang="en-US" sz="1400" dirty="0"/>
              <a:t> </a:t>
            </a:r>
            <a:r>
              <a:rPr lang="en-US" sz="1400" dirty="0" err="1"/>
              <a:t>हम</a:t>
            </a:r>
            <a:r>
              <a:rPr lang="en-US" sz="1400" dirty="0"/>
              <a:t> </a:t>
            </a:r>
            <a:r>
              <a:rPr lang="en-US" sz="1400" dirty="0" err="1"/>
              <a:t>किसी</a:t>
            </a:r>
            <a:r>
              <a:rPr lang="en-US" sz="1400" dirty="0"/>
              <a:t> </a:t>
            </a:r>
            <a:r>
              <a:rPr lang="en-US" sz="1400" dirty="0" err="1" smtClean="0"/>
              <a:t>और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err="1" smtClean="0"/>
              <a:t>तरीके</a:t>
            </a:r>
            <a:r>
              <a:rPr lang="en-US" sz="1400" dirty="0" smtClean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अपना</a:t>
            </a:r>
            <a:r>
              <a:rPr lang="en-US" sz="1400" dirty="0"/>
              <a:t> </a:t>
            </a:r>
            <a:r>
              <a:rPr lang="en-US" sz="1400" dirty="0" err="1"/>
              <a:t>खाना</a:t>
            </a:r>
            <a:r>
              <a:rPr lang="en-US" sz="1400" dirty="0"/>
              <a:t> </a:t>
            </a:r>
            <a:r>
              <a:rPr lang="en-US" sz="1400" dirty="0" err="1"/>
              <a:t>पका</a:t>
            </a:r>
            <a:r>
              <a:rPr lang="en-US" sz="1400" dirty="0"/>
              <a:t> </a:t>
            </a:r>
            <a:r>
              <a:rPr lang="en-US" sz="1400" dirty="0" err="1"/>
              <a:t>पाते</a:t>
            </a:r>
            <a:r>
              <a:rPr lang="en-US" sz="1400" dirty="0"/>
              <a:t> 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549251" y="3475812"/>
            <a:ext cx="31035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सर्दी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दिनों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रात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समय</a:t>
            </a:r>
            <a:r>
              <a:rPr lang="en-US" sz="1400" dirty="0"/>
              <a:t> </a:t>
            </a:r>
            <a:r>
              <a:rPr lang="en-US" sz="1400" dirty="0" err="1"/>
              <a:t>लोग</a:t>
            </a:r>
            <a:r>
              <a:rPr lang="en-US" sz="1400" dirty="0"/>
              <a:t> </a:t>
            </a:r>
            <a:r>
              <a:rPr lang="en-US" sz="1400" dirty="0" err="1"/>
              <a:t>अपनी</a:t>
            </a:r>
            <a:r>
              <a:rPr lang="en-US" sz="1400" dirty="0"/>
              <a:t> </a:t>
            </a:r>
            <a:r>
              <a:rPr lang="en-US" sz="1400" dirty="0" err="1"/>
              <a:t>गुफाओं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बड़े-बड़े</a:t>
            </a:r>
            <a:r>
              <a:rPr lang="en-US" sz="1400" dirty="0"/>
              <a:t> </a:t>
            </a:r>
            <a:r>
              <a:rPr lang="en-US" sz="1400" dirty="0" err="1"/>
              <a:t>गर्म</a:t>
            </a:r>
            <a:r>
              <a:rPr lang="en-US" sz="1400" dirty="0"/>
              <a:t> </a:t>
            </a:r>
            <a:r>
              <a:rPr lang="en-US" sz="1400" dirty="0" err="1"/>
              <a:t>पत्थर</a:t>
            </a:r>
            <a:r>
              <a:rPr lang="en-US" sz="1400" dirty="0"/>
              <a:t> </a:t>
            </a:r>
            <a:r>
              <a:rPr lang="en-US" sz="1400" dirty="0" err="1"/>
              <a:t>ले</a:t>
            </a:r>
            <a:r>
              <a:rPr lang="en-US" sz="1400" dirty="0"/>
              <a:t> </a:t>
            </a:r>
            <a:r>
              <a:rPr lang="en-US" sz="1400" dirty="0" err="1"/>
              <a:t>जाते</a:t>
            </a:r>
            <a:r>
              <a:rPr lang="en-US" sz="1400" dirty="0"/>
              <a:t> </a:t>
            </a:r>
            <a:r>
              <a:rPr lang="en-US" sz="1400" dirty="0" err="1"/>
              <a:t>थे</a:t>
            </a:r>
            <a:r>
              <a:rPr lang="en-US" sz="1400" dirty="0"/>
              <a:t>. </a:t>
            </a:r>
            <a:r>
              <a:rPr lang="en-US" sz="1400" dirty="0" err="1"/>
              <a:t>पत्थर</a:t>
            </a:r>
            <a:r>
              <a:rPr lang="en-US" sz="1400" dirty="0"/>
              <a:t>, </a:t>
            </a:r>
            <a:r>
              <a:rPr lang="en-US" sz="1400" dirty="0" err="1" smtClean="0"/>
              <a:t>सूरज</a:t>
            </a:r>
            <a:r>
              <a:rPr lang="en-US" sz="1400" dirty="0" smtClean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संग्रहित</a:t>
            </a:r>
            <a:r>
              <a:rPr lang="en-US" sz="1400" dirty="0"/>
              <a:t> </a:t>
            </a:r>
            <a:r>
              <a:rPr lang="en-US" sz="1400" dirty="0" err="1"/>
              <a:t>ऊष्मा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गुफा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गर्म</a:t>
            </a:r>
            <a:r>
              <a:rPr lang="en-US" sz="1400" dirty="0"/>
              <a:t> </a:t>
            </a:r>
            <a:r>
              <a:rPr lang="en-US" sz="1400" dirty="0" err="1"/>
              <a:t>रखते</a:t>
            </a:r>
            <a:r>
              <a:rPr lang="en-US" sz="1400" dirty="0"/>
              <a:t> </a:t>
            </a:r>
            <a:r>
              <a:rPr lang="en-US" sz="1400" dirty="0" err="1"/>
              <a:t>थे</a:t>
            </a:r>
            <a:r>
              <a:rPr lang="en-US" sz="1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8300" y="4582319"/>
            <a:ext cx="970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... </a:t>
            </a:r>
            <a:r>
              <a:rPr lang="en-US" sz="1400" dirty="0" err="1"/>
              <a:t>थकान</a:t>
            </a:r>
            <a:r>
              <a:rPr lang="en-US" sz="1400" dirty="0"/>
              <a:t> ...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3837" y="3515519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400" dirty="0" smtClean="0"/>
              <a:t>तुम</a:t>
            </a:r>
            <a:r>
              <a:rPr lang="en-US" sz="1400" dirty="0" smtClean="0"/>
              <a:t> </a:t>
            </a:r>
            <a:r>
              <a:rPr lang="en-US" sz="1400" dirty="0" err="1" smtClean="0"/>
              <a:t>सो</a:t>
            </a:r>
            <a:r>
              <a:rPr lang="en-US" sz="1400" dirty="0" smtClean="0"/>
              <a:t> </a:t>
            </a:r>
            <a:r>
              <a:rPr lang="hi-IN" sz="1400" dirty="0" smtClean="0"/>
              <a:t>रही</a:t>
            </a:r>
            <a:r>
              <a:rPr lang="en-US" sz="1400" dirty="0" smtClean="0"/>
              <a:t> </a:t>
            </a:r>
            <a:r>
              <a:rPr lang="hi-IN" sz="1400" dirty="0"/>
              <a:t>हो</a:t>
            </a:r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5710237" y="3525699"/>
            <a:ext cx="1480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नहीं</a:t>
            </a:r>
            <a:r>
              <a:rPr lang="en-US" sz="1400" dirty="0"/>
              <a:t>, </a:t>
            </a:r>
            <a:r>
              <a:rPr lang="en-US" sz="1400" dirty="0" err="1"/>
              <a:t>अब</a:t>
            </a:r>
            <a:r>
              <a:rPr lang="en-US" sz="1400" dirty="0"/>
              <a:t> </a:t>
            </a:r>
            <a:r>
              <a:rPr lang="en-US" sz="1400" dirty="0" err="1"/>
              <a:t>पत्थर</a:t>
            </a:r>
            <a:r>
              <a:rPr lang="en-US" sz="1400" dirty="0"/>
              <a:t> </a:t>
            </a:r>
            <a:r>
              <a:rPr lang="en-US" sz="1400" dirty="0" err="1"/>
              <a:t>ठंडे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 </a:t>
            </a:r>
            <a:r>
              <a:rPr lang="en-US" sz="1400" dirty="0" err="1"/>
              <a:t>गए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03428" y="4548769"/>
            <a:ext cx="933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400" dirty="0" smtClean="0"/>
              <a:t>बहुत</a:t>
            </a:r>
            <a:r>
              <a:rPr lang="en-US" sz="1400" dirty="0" smtClean="0"/>
              <a:t> </a:t>
            </a:r>
            <a:r>
              <a:rPr lang="en-US" sz="1400" dirty="0" err="1" smtClean="0"/>
              <a:t>ठंड</a:t>
            </a:r>
            <a:r>
              <a:rPr lang="en-US" sz="1400" dirty="0" smtClean="0"/>
              <a:t> ...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033837" y="5735499"/>
            <a:ext cx="3124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सर्दी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तो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बुरा</a:t>
            </a:r>
            <a:r>
              <a:rPr lang="en-US" sz="1400" dirty="0"/>
              <a:t> </a:t>
            </a:r>
            <a:r>
              <a:rPr lang="en-US" sz="1400" dirty="0" err="1"/>
              <a:t>हाल</a:t>
            </a:r>
            <a:r>
              <a:rPr lang="en-US" sz="1400" dirty="0"/>
              <a:t> </a:t>
            </a:r>
            <a:r>
              <a:rPr lang="en-US" sz="1400" dirty="0" err="1"/>
              <a:t>होगा</a:t>
            </a:r>
            <a:r>
              <a:rPr lang="en-US" sz="1400" dirty="0"/>
              <a:t>.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आधे</a:t>
            </a:r>
            <a:r>
              <a:rPr lang="en-US" sz="1400" dirty="0" smtClean="0"/>
              <a:t> </a:t>
            </a:r>
            <a:r>
              <a:rPr lang="en-US" sz="1400" dirty="0" err="1"/>
              <a:t>लोगों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तो</a:t>
            </a:r>
            <a:r>
              <a:rPr lang="en-US" sz="1400" dirty="0"/>
              <a:t> </a:t>
            </a:r>
            <a:r>
              <a:rPr lang="en-US" sz="1400" dirty="0" err="1"/>
              <a:t>पहले</a:t>
            </a:r>
            <a:r>
              <a:rPr lang="en-US" sz="1400" dirty="0"/>
              <a:t> </a:t>
            </a:r>
            <a:r>
              <a:rPr lang="en-US" sz="1400" dirty="0" err="1"/>
              <a:t>ही</a:t>
            </a:r>
            <a:r>
              <a:rPr lang="en-US" sz="1400" dirty="0"/>
              <a:t> </a:t>
            </a:r>
            <a:r>
              <a:rPr lang="en-US" sz="1400" dirty="0" err="1"/>
              <a:t>ज़ुखाम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 </a:t>
            </a:r>
            <a:r>
              <a:rPr lang="en-US" sz="1400" dirty="0" err="1"/>
              <a:t>चुका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2854" y="6715919"/>
            <a:ext cx="1511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तुम</a:t>
            </a:r>
            <a:r>
              <a:rPr lang="en-US" sz="1400" dirty="0"/>
              <a:t> </a:t>
            </a:r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r>
              <a:rPr lang="en-US" sz="1400" dirty="0" err="1"/>
              <a:t>रहे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7238" y="7215862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ऊर्जा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इकठ्ठा</a:t>
            </a:r>
            <a:r>
              <a:rPr lang="en-US" sz="1400" dirty="0"/>
              <a:t> </a:t>
            </a:r>
            <a:r>
              <a:rPr lang="en-US" sz="1400" dirty="0" err="1"/>
              <a:t>करने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कोई</a:t>
            </a:r>
            <a:r>
              <a:rPr lang="en-US" sz="1400" dirty="0" smtClean="0"/>
              <a:t> </a:t>
            </a:r>
            <a:r>
              <a:rPr lang="en-US" sz="1400" dirty="0" err="1"/>
              <a:t>रास्ता</a:t>
            </a:r>
            <a:r>
              <a:rPr lang="en-US" sz="1400" dirty="0"/>
              <a:t> </a:t>
            </a:r>
            <a:r>
              <a:rPr lang="en-US" sz="1400" dirty="0" err="1"/>
              <a:t>खोज</a:t>
            </a:r>
            <a:r>
              <a:rPr lang="en-US" sz="1400" dirty="0"/>
              <a:t> </a:t>
            </a:r>
            <a:r>
              <a:rPr lang="en-US" sz="1400" dirty="0" err="1"/>
              <a:t>रहा</a:t>
            </a:r>
            <a:r>
              <a:rPr lang="en-US" sz="1400" dirty="0"/>
              <a:t> </a:t>
            </a:r>
            <a:r>
              <a:rPr lang="en-US" sz="1400" dirty="0" err="1"/>
              <a:t>हूँ</a:t>
            </a:r>
            <a:r>
              <a:rPr lang="en-US" sz="1400" dirty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41894" y="7061974"/>
            <a:ext cx="622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पत्थर</a:t>
            </a:r>
            <a:r>
              <a:rPr lang="en-US" sz="1400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48437" y="7093942"/>
            <a:ext cx="497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गुफा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089369" y="7935119"/>
            <a:ext cx="327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ट्रे</a:t>
            </a:r>
            <a:r>
              <a:rPr lang="en-US" sz="1400" dirty="0"/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74277" y="8773319"/>
            <a:ext cx="554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वजन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0482" name="Picture 2" descr="C:\Users\HP\Desktop\NUCLEAR ENERGY\NUCLEAR ENERGY PIX\Page 22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7772400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29637" y="1686719"/>
            <a:ext cx="38798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528637" y="745024"/>
            <a:ext cx="160902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शैतानों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कम</a:t>
            </a:r>
            <a:r>
              <a:rPr lang="en-US" sz="1500" dirty="0"/>
              <a:t> </a:t>
            </a:r>
            <a:r>
              <a:rPr lang="en-US" sz="1500" dirty="0" err="1"/>
              <a:t>करके</a:t>
            </a:r>
            <a:r>
              <a:rPr lang="en-US" sz="1500" dirty="0"/>
              <a:t> </a:t>
            </a:r>
            <a:r>
              <a:rPr lang="en-US" sz="1500" dirty="0" err="1"/>
              <a:t>आप</a:t>
            </a:r>
            <a:r>
              <a:rPr lang="en-US" sz="1500" dirty="0"/>
              <a:t> </a:t>
            </a:r>
            <a:r>
              <a:rPr lang="en-US" sz="1500" dirty="0" err="1"/>
              <a:t>चाहें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व्यावहारिक</a:t>
            </a:r>
            <a:r>
              <a:rPr lang="en-US" sz="1500" dirty="0"/>
              <a:t> </a:t>
            </a:r>
            <a:r>
              <a:rPr lang="en-US" sz="1500" dirty="0" err="1"/>
              <a:t>रूप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बंद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hi-IN" sz="1500" dirty="0" smtClean="0"/>
              <a:t>कर</a:t>
            </a:r>
            <a:r>
              <a:rPr lang="en-US" sz="1500" dirty="0" smtClean="0"/>
              <a:t> </a:t>
            </a:r>
            <a:r>
              <a:rPr lang="en-US" sz="1500" dirty="0" err="1" smtClean="0"/>
              <a:t>सकते</a:t>
            </a:r>
            <a:r>
              <a:rPr lang="en-US" sz="1500" dirty="0" smtClean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2702" y="1025744"/>
            <a:ext cx="3429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धीरे-धीरे</a:t>
            </a:r>
            <a:r>
              <a:rPr lang="en-US" sz="1500" dirty="0"/>
              <a:t> </a:t>
            </a:r>
            <a:r>
              <a:rPr lang="en-US" sz="1500" dirty="0" err="1"/>
              <a:t>करके</a:t>
            </a:r>
            <a:r>
              <a:rPr lang="en-US" sz="1500" dirty="0"/>
              <a:t> </a:t>
            </a:r>
            <a:r>
              <a:rPr lang="en-US" sz="1500" dirty="0" err="1"/>
              <a:t>सभी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पकड़े</a:t>
            </a:r>
            <a:r>
              <a:rPr lang="en-US" sz="1500" dirty="0"/>
              <a:t> </a:t>
            </a:r>
            <a:r>
              <a:rPr lang="en-US" sz="1500" dirty="0" err="1"/>
              <a:t>जाते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फिर</a:t>
            </a:r>
            <a:r>
              <a:rPr lang="en-US" sz="1500" dirty="0" smtClean="0"/>
              <a:t> </a:t>
            </a:r>
            <a:r>
              <a:rPr lang="en-US" sz="1500" dirty="0" err="1"/>
              <a:t>चेन-रिएक्शन</a:t>
            </a:r>
            <a:r>
              <a:rPr lang="en-US" sz="1500" dirty="0"/>
              <a:t> </a:t>
            </a:r>
            <a:r>
              <a:rPr lang="en-US" sz="1500" dirty="0" err="1"/>
              <a:t>बंद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8237" y="2423656"/>
            <a:ext cx="2066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पदार्थ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"</a:t>
            </a:r>
            <a:r>
              <a:rPr lang="en-US" sz="1500" dirty="0" err="1"/>
              <a:t>सामान्य</a:t>
            </a:r>
            <a:r>
              <a:rPr lang="en-US" sz="1500" dirty="0"/>
              <a:t>" </a:t>
            </a:r>
            <a:r>
              <a:rPr lang="en-US" sz="1500" dirty="0" err="1"/>
              <a:t>प्राकृतिक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उत्सर्जन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बचेगा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काफी</a:t>
            </a:r>
            <a:r>
              <a:rPr lang="en-US" sz="1500" dirty="0"/>
              <a:t> </a:t>
            </a:r>
            <a:r>
              <a:rPr lang="en-US" sz="1500" dirty="0" err="1"/>
              <a:t>कमजोर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842" y="4201319"/>
            <a:ext cx="5872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इसलिए</a:t>
            </a:r>
            <a:r>
              <a:rPr lang="en-US" sz="1500" dirty="0"/>
              <a:t> </a:t>
            </a:r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रिऐक्टर</a:t>
            </a:r>
            <a:r>
              <a:rPr lang="en-US" sz="1500" dirty="0"/>
              <a:t> </a:t>
            </a:r>
            <a:r>
              <a:rPr lang="en-US" sz="1500" dirty="0" err="1"/>
              <a:t>बनाने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आपको</a:t>
            </a:r>
            <a:r>
              <a:rPr lang="en-US" sz="1500" dirty="0"/>
              <a:t> </a:t>
            </a:r>
            <a:r>
              <a:rPr lang="en-US" sz="1500" dirty="0" err="1"/>
              <a:t>पर्याप्त</a:t>
            </a:r>
            <a:r>
              <a:rPr lang="en-US" sz="1500" dirty="0"/>
              <a:t> </a:t>
            </a:r>
            <a:r>
              <a:rPr lang="en-US" sz="1500" dirty="0" err="1"/>
              <a:t>मात्रा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भारी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नाभिक</a:t>
            </a:r>
            <a:r>
              <a:rPr lang="en-US" sz="1500" dirty="0" smtClean="0"/>
              <a:t> </a:t>
            </a:r>
            <a:r>
              <a:rPr lang="en-US" sz="1500" dirty="0" err="1"/>
              <a:t>जैसे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-235 </a:t>
            </a:r>
            <a:r>
              <a:rPr lang="en-US" sz="1500" dirty="0" err="1"/>
              <a:t>या</a:t>
            </a:r>
            <a:r>
              <a:rPr lang="en-US" sz="1500" dirty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-239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जमा</a:t>
            </a:r>
            <a:r>
              <a:rPr lang="en-US" sz="1500" dirty="0"/>
              <a:t> </a:t>
            </a:r>
            <a:r>
              <a:rPr lang="en-US" sz="1500" dirty="0" err="1"/>
              <a:t>करना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फिर</a:t>
            </a:r>
            <a:r>
              <a:rPr lang="en-US" sz="1500" dirty="0" smtClean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गतिविधि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कवच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नियंत्रित</a:t>
            </a:r>
            <a:r>
              <a:rPr lang="en-US" sz="1500" dirty="0"/>
              <a:t> </a:t>
            </a:r>
            <a:r>
              <a:rPr lang="en-US" sz="1500" dirty="0" err="1"/>
              <a:t>करेंगे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शैतानों</a:t>
            </a:r>
            <a:r>
              <a:rPr lang="en-US" sz="1500" dirty="0" smtClean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अवशोषित</a:t>
            </a:r>
            <a:r>
              <a:rPr lang="en-US" sz="1500" dirty="0"/>
              <a:t> </a:t>
            </a:r>
            <a:r>
              <a:rPr lang="en-US" sz="1500" dirty="0" err="1"/>
              <a:t>करेगा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 smtClean="0"/>
              <a:t>वे</a:t>
            </a:r>
            <a:r>
              <a:rPr lang="en-US" sz="1500" dirty="0"/>
              <a:t> </a:t>
            </a:r>
            <a:r>
              <a:rPr lang="en-US" sz="1500" dirty="0" err="1" smtClean="0"/>
              <a:t>होंगे</a:t>
            </a:r>
            <a:r>
              <a:rPr lang="en-US" sz="1500" dirty="0" smtClean="0"/>
              <a:t> - </a:t>
            </a:r>
            <a:r>
              <a:rPr lang="en-US" sz="1500" dirty="0" err="1" smtClean="0"/>
              <a:t>विखंडित</a:t>
            </a:r>
            <a:r>
              <a:rPr lang="en-US" sz="1500" dirty="0" smtClean="0"/>
              <a:t> </a:t>
            </a:r>
            <a:r>
              <a:rPr lang="en-US" sz="1500" dirty="0"/>
              <a:t>(</a:t>
            </a:r>
            <a:r>
              <a:rPr lang="en-US" sz="1500" dirty="0" err="1"/>
              <a:t>फिशन</a:t>
            </a:r>
            <a:r>
              <a:rPr lang="en-US" sz="1500" dirty="0"/>
              <a:t>) </a:t>
            </a:r>
            <a:r>
              <a:rPr lang="en-US" sz="1500" dirty="0" err="1" smtClean="0"/>
              <a:t>न्यूट्रॉन</a:t>
            </a:r>
            <a:r>
              <a:rPr lang="en-US" sz="1500" dirty="0" smtClean="0"/>
              <a:t>. </a:t>
            </a:r>
            <a:endParaRPr lang="en-US" sz="1500" dirty="0"/>
          </a:p>
        </p:txBody>
      </p:sp>
      <p:sp>
        <p:nvSpPr>
          <p:cNvPr id="8" name="Rectangle 7"/>
          <p:cNvSpPr/>
          <p:nvPr/>
        </p:nvSpPr>
        <p:spPr>
          <a:xfrm>
            <a:off x="2357437" y="5732522"/>
            <a:ext cx="418688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संक्षेप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, </a:t>
            </a:r>
            <a:r>
              <a:rPr lang="en-US" sz="1500" dirty="0" err="1"/>
              <a:t>यूरेनियम</a:t>
            </a:r>
            <a:r>
              <a:rPr lang="en-US" sz="1500" dirty="0"/>
              <a:t> </a:t>
            </a:r>
            <a:r>
              <a:rPr lang="en-US" sz="1500" dirty="0" err="1"/>
              <a:t>खनिज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hi-IN" sz="1500" dirty="0" smtClean="0"/>
              <a:t>केवल</a:t>
            </a:r>
            <a:r>
              <a:rPr lang="en-US" sz="1500" dirty="0" smtClean="0"/>
              <a:t> 0.7</a:t>
            </a:r>
            <a:r>
              <a:rPr lang="en-US" sz="1500" dirty="0"/>
              <a:t>%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यूरेनियम</a:t>
            </a:r>
            <a:r>
              <a:rPr lang="en-US" sz="1500" dirty="0" smtClean="0"/>
              <a:t>-235 </a:t>
            </a:r>
            <a:r>
              <a:rPr lang="en-US" sz="1500" dirty="0"/>
              <a:t>(</a:t>
            </a:r>
            <a:r>
              <a:rPr lang="en-US" sz="1500" dirty="0" err="1"/>
              <a:t>फिसाइल</a:t>
            </a:r>
            <a:r>
              <a:rPr lang="en-US" sz="1500" dirty="0"/>
              <a:t>) </a:t>
            </a:r>
            <a:r>
              <a:rPr lang="en-US" sz="1500" dirty="0" err="1"/>
              <a:t>यानि</a:t>
            </a:r>
            <a:r>
              <a:rPr lang="en-US" sz="1500" dirty="0"/>
              <a:t> </a:t>
            </a:r>
            <a:r>
              <a:rPr lang="en-US" sz="1500" dirty="0" err="1"/>
              <a:t>सक्रिय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बाकी</a:t>
            </a:r>
            <a:r>
              <a:rPr lang="en-US" sz="1500" dirty="0" smtClean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-238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सक्रिय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4706" y="7274144"/>
            <a:ext cx="31459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अब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न्यूट्रॉन्स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अवशोषित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कैडमियम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उपयोग</a:t>
            </a:r>
            <a:r>
              <a:rPr lang="en-US" sz="1500" dirty="0"/>
              <a:t> </a:t>
            </a:r>
            <a:r>
              <a:rPr lang="en-US" sz="1500" dirty="0" err="1"/>
              <a:t>करेंगे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187" y="8399522"/>
            <a:ext cx="34226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क्योंकि</a:t>
            </a:r>
            <a:r>
              <a:rPr lang="en-US" sz="1500" dirty="0" smtClean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-239 </a:t>
            </a:r>
            <a:r>
              <a:rPr lang="en-US" sz="1500" dirty="0" err="1"/>
              <a:t>प्रकृति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मौजूद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इसलिए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उसे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उपयोग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hi-IN" sz="1500" dirty="0" smtClean="0"/>
              <a:t>बात</a:t>
            </a:r>
            <a:r>
              <a:rPr lang="en-US" sz="1500" dirty="0" smtClean="0"/>
              <a:t> </a:t>
            </a:r>
            <a:r>
              <a:rPr lang="en-US" sz="1500" dirty="0" err="1" smtClean="0"/>
              <a:t>सोच</a:t>
            </a:r>
            <a:r>
              <a:rPr lang="en-US" sz="1500" dirty="0" smtClean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06546" y="9704596"/>
            <a:ext cx="19639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हां</a:t>
            </a:r>
            <a:r>
              <a:rPr lang="en-US" sz="1500" dirty="0"/>
              <a:t> ... </a:t>
            </a:r>
            <a:r>
              <a:rPr lang="en-US" sz="1500" dirty="0" err="1"/>
              <a:t>आप</a:t>
            </a:r>
            <a:r>
              <a:rPr lang="en-US" sz="1500" dirty="0"/>
              <a:t> </a:t>
            </a:r>
            <a:r>
              <a:rPr lang="en-US" sz="1500" dirty="0" err="1"/>
              <a:t>सही</a:t>
            </a:r>
            <a:r>
              <a:rPr lang="en-US" sz="1500" dirty="0"/>
              <a:t> </a:t>
            </a:r>
            <a:r>
              <a:rPr lang="en-US" sz="1500" dirty="0" err="1"/>
              <a:t>कह</a:t>
            </a:r>
            <a:r>
              <a:rPr lang="en-US" sz="1500" dirty="0"/>
              <a:t> </a:t>
            </a:r>
            <a:r>
              <a:rPr lang="en-US" sz="1500" dirty="0" err="1"/>
              <a:t>रहे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30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1506" name="Picture 2" descr="C:\Users\HP\Desktop\NUCLEAR ENERGY\NUCLEAR ENERGY PIX\Page 23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53437" y="1305719"/>
            <a:ext cx="38798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6519"/>
            <a:ext cx="7762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उपजाऊ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सामग्री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5636" y="1589921"/>
            <a:ext cx="434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यूरेनियम</a:t>
            </a:r>
            <a:r>
              <a:rPr lang="en-US" sz="1500" dirty="0"/>
              <a:t>-238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दो</a:t>
            </a:r>
            <a:r>
              <a:rPr lang="en-US" sz="1500" dirty="0"/>
              <a:t> </a:t>
            </a:r>
            <a:r>
              <a:rPr lang="en-US" sz="1500" dirty="0" err="1"/>
              <a:t>तत्वों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जोड़</a:t>
            </a:r>
            <a:r>
              <a:rPr lang="en-US" sz="1500" dirty="0"/>
              <a:t> </a:t>
            </a:r>
            <a:r>
              <a:rPr lang="en-US" sz="1500" dirty="0" err="1"/>
              <a:t>माना</a:t>
            </a:r>
            <a:r>
              <a:rPr lang="en-US" sz="1500" dirty="0"/>
              <a:t> </a:t>
            </a:r>
            <a:r>
              <a:rPr lang="en-US" sz="1500" dirty="0" err="1"/>
              <a:t>जा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उसमें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जगह</a:t>
            </a:r>
            <a:r>
              <a:rPr lang="en-US" sz="1500" dirty="0"/>
              <a:t> </a:t>
            </a:r>
            <a:r>
              <a:rPr lang="en-US" sz="1500" dirty="0" err="1"/>
              <a:t>बचती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3475" y="2784793"/>
            <a:ext cx="2976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यदि</a:t>
            </a:r>
            <a:r>
              <a:rPr lang="en-US" sz="1400" dirty="0"/>
              <a:t> </a:t>
            </a:r>
            <a:r>
              <a:rPr lang="en-US" sz="1400" dirty="0" err="1"/>
              <a:t>कोई</a:t>
            </a:r>
            <a:r>
              <a:rPr lang="en-US" sz="1400" dirty="0"/>
              <a:t> </a:t>
            </a:r>
            <a:r>
              <a:rPr lang="en-US" sz="1400" dirty="0" err="1"/>
              <a:t>न्यूट्रॉन</a:t>
            </a:r>
            <a:r>
              <a:rPr lang="en-US" sz="1400" dirty="0"/>
              <a:t>, </a:t>
            </a:r>
            <a:r>
              <a:rPr lang="en-US" sz="1400" dirty="0" err="1"/>
              <a:t>यूरेनियम</a:t>
            </a:r>
            <a:r>
              <a:rPr lang="en-US" sz="1400" dirty="0"/>
              <a:t>-238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के</a:t>
            </a:r>
            <a:r>
              <a:rPr lang="en-US" sz="1400" dirty="0" smtClean="0"/>
              <a:t> </a:t>
            </a:r>
            <a:r>
              <a:rPr lang="en-US" sz="1400" dirty="0" err="1"/>
              <a:t>नाभिक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प्रवेश</a:t>
            </a:r>
            <a:r>
              <a:rPr lang="en-US" sz="1400" dirty="0"/>
              <a:t> </a:t>
            </a:r>
            <a:r>
              <a:rPr lang="en-US" sz="1400" dirty="0" err="1" smtClean="0"/>
              <a:t>करे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757237" y="4395927"/>
            <a:ext cx="24431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दूसरे</a:t>
            </a:r>
            <a:r>
              <a:rPr lang="en-US" sz="1500" dirty="0"/>
              <a:t> </a:t>
            </a:r>
            <a:r>
              <a:rPr lang="en-US" sz="1500" dirty="0" err="1"/>
              <a:t>शब्दों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, </a:t>
            </a:r>
            <a:r>
              <a:rPr lang="en-US" sz="1500" dirty="0" err="1"/>
              <a:t>जब</a:t>
            </a:r>
            <a:r>
              <a:rPr lang="en-US" sz="1500" dirty="0"/>
              <a:t> </a:t>
            </a:r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काम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रहा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उसमें</a:t>
            </a:r>
            <a:r>
              <a:rPr lang="en-US" sz="1500" dirty="0"/>
              <a:t> </a:t>
            </a:r>
            <a:r>
              <a:rPr lang="en-US" sz="1500" dirty="0" err="1"/>
              <a:t>फिसाइल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उपजाऊ</a:t>
            </a:r>
            <a:r>
              <a:rPr lang="en-US" sz="1500" dirty="0"/>
              <a:t> </a:t>
            </a:r>
            <a:r>
              <a:rPr lang="en-US" sz="1500" dirty="0" err="1"/>
              <a:t>सामग्री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मिश्रण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रिएक्टर</a:t>
            </a:r>
            <a:r>
              <a:rPr lang="en-US" sz="1500" dirty="0"/>
              <a:t>, </a:t>
            </a:r>
            <a:r>
              <a:rPr lang="en-US" sz="1500" dirty="0" err="1"/>
              <a:t>उपजाऊ</a:t>
            </a:r>
            <a:r>
              <a:rPr lang="en-US" sz="1500" dirty="0"/>
              <a:t> </a:t>
            </a:r>
            <a:r>
              <a:rPr lang="en-US" sz="1500" dirty="0" err="1"/>
              <a:t>सामग्री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निश्चित</a:t>
            </a:r>
            <a:r>
              <a:rPr lang="en-US" sz="1500" dirty="0"/>
              <a:t> </a:t>
            </a:r>
            <a:r>
              <a:rPr lang="en-US" sz="1500" dirty="0" err="1"/>
              <a:t>मात्रा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फिसाइल</a:t>
            </a:r>
            <a:r>
              <a:rPr lang="en-US" sz="1500" dirty="0"/>
              <a:t> </a:t>
            </a:r>
            <a:r>
              <a:rPr lang="en-US" sz="1500" dirty="0" err="1"/>
              <a:t>सामग्री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परिवर्तित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5329237" y="6182518"/>
            <a:ext cx="1905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कितनी</a:t>
            </a:r>
            <a:r>
              <a:rPr lang="en-US" sz="1500" dirty="0"/>
              <a:t> </a:t>
            </a:r>
            <a:r>
              <a:rPr lang="en-US" sz="1500" dirty="0" err="1"/>
              <a:t>सामग्री</a:t>
            </a:r>
            <a:r>
              <a:rPr lang="en-US" sz="1500" dirty="0"/>
              <a:t>?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कितनी</a:t>
            </a:r>
            <a:r>
              <a:rPr lang="en-US" sz="1500" dirty="0" smtClean="0"/>
              <a:t> </a:t>
            </a:r>
            <a:r>
              <a:rPr lang="en-US" sz="1500" dirty="0" err="1"/>
              <a:t>मात्रा</a:t>
            </a:r>
            <a:r>
              <a:rPr lang="en-US" sz="15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4574" y="7477919"/>
            <a:ext cx="60515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संचालन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निर्भर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सबसे</a:t>
            </a:r>
            <a:r>
              <a:rPr lang="en-US" sz="1500" dirty="0"/>
              <a:t> </a:t>
            </a:r>
            <a:r>
              <a:rPr lang="en-US" sz="1500" dirty="0" err="1"/>
              <a:t>पहले</a:t>
            </a:r>
            <a:r>
              <a:rPr lang="en-US" sz="1500" dirty="0"/>
              <a:t> </a:t>
            </a:r>
            <a:r>
              <a:rPr lang="en-US" sz="1500" dirty="0" err="1"/>
              <a:t>फिशन</a:t>
            </a:r>
            <a:r>
              <a:rPr lang="en-US" sz="1500" dirty="0"/>
              <a:t> </a:t>
            </a:r>
            <a:r>
              <a:rPr lang="hi-IN" sz="1500" dirty="0"/>
              <a:t>न्यूट्रॉन्स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r>
              <a:rPr lang="en-US" sz="1500" dirty="0" smtClean="0"/>
              <a:t>20,000 </a:t>
            </a:r>
            <a:r>
              <a:rPr lang="en-US" sz="1500" dirty="0" err="1"/>
              <a:t>किलोमीटर</a:t>
            </a:r>
            <a:r>
              <a:rPr lang="en-US" sz="1500" dirty="0"/>
              <a:t> </a:t>
            </a:r>
            <a:r>
              <a:rPr lang="en-US" sz="1500" dirty="0" err="1"/>
              <a:t>प्रति</a:t>
            </a:r>
            <a:r>
              <a:rPr lang="en-US" sz="1500" dirty="0"/>
              <a:t>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गति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सभी</a:t>
            </a:r>
            <a:r>
              <a:rPr lang="en-US" sz="1500" dirty="0"/>
              <a:t> </a:t>
            </a:r>
            <a:r>
              <a:rPr lang="en-US" sz="1500" dirty="0" err="1"/>
              <a:t>दिशाओं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उत्सर्जित</a:t>
            </a:r>
            <a:r>
              <a:rPr lang="en-US" sz="1500" dirty="0"/>
              <a:t> </a:t>
            </a:r>
            <a:r>
              <a:rPr lang="en-US" sz="1500" dirty="0" err="1"/>
              <a:t>होंगे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 rot="458851">
            <a:off x="3291775" y="9126279"/>
            <a:ext cx="750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2000" b="1" dirty="0"/>
              <a:t>ताली!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5353093" y="8968165"/>
            <a:ext cx="5116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500" dirty="0"/>
              <a:t>वाह!</a:t>
            </a:r>
            <a:endParaRPr lang="en-US" sz="1500" dirty="0"/>
          </a:p>
        </p:txBody>
      </p:sp>
      <p:sp>
        <p:nvSpPr>
          <p:cNvPr id="12" name="Rectangle 11"/>
          <p:cNvSpPr/>
          <p:nvPr/>
        </p:nvSpPr>
        <p:spPr>
          <a:xfrm>
            <a:off x="4138525" y="5250348"/>
            <a:ext cx="2943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तो</a:t>
            </a:r>
            <a:r>
              <a:rPr lang="en-US" sz="1400" dirty="0"/>
              <a:t>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प्लूटोनियम</a:t>
            </a:r>
            <a:r>
              <a:rPr lang="en-US" sz="1400" dirty="0"/>
              <a:t>-239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बदल</a:t>
            </a:r>
            <a:r>
              <a:rPr lang="en-US" sz="1400" dirty="0"/>
              <a:t> </a:t>
            </a:r>
            <a:r>
              <a:rPr lang="en-US" sz="1400" dirty="0" err="1"/>
              <a:t>जाएगा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फिर</a:t>
            </a:r>
            <a:r>
              <a:rPr lang="en-US" sz="1400" dirty="0"/>
              <a:t>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फिसाइल</a:t>
            </a:r>
            <a:r>
              <a:rPr lang="en-US" sz="1400" dirty="0"/>
              <a:t> </a:t>
            </a:r>
            <a:r>
              <a:rPr lang="en-US" sz="1400" dirty="0" err="1"/>
              <a:t>यानि</a:t>
            </a:r>
            <a:r>
              <a:rPr lang="en-US" sz="1400" dirty="0"/>
              <a:t> </a:t>
            </a:r>
            <a:r>
              <a:rPr lang="en-US" sz="1400" dirty="0" err="1"/>
              <a:t>सक्रिय</a:t>
            </a:r>
            <a:r>
              <a:rPr lang="en-US" sz="1400" dirty="0"/>
              <a:t> </a:t>
            </a:r>
            <a:r>
              <a:rPr lang="en-US" sz="1400" dirty="0" err="1"/>
              <a:t>होगा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971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2530" name="Picture 2" descr="C:\Users\HP\Desktop\NUCLEAR ENERGY\NUCLEAR ENERGY PIX\Page 24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95637" y="9360089"/>
            <a:ext cx="35226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यह</a:t>
            </a:r>
            <a:r>
              <a:rPr lang="en-US" sz="1500" dirty="0" smtClean="0"/>
              <a:t> </a:t>
            </a:r>
            <a:r>
              <a:rPr lang="en-US" sz="1500" dirty="0" err="1"/>
              <a:t>सामान्य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क्योंकि</a:t>
            </a:r>
            <a:r>
              <a:rPr lang="en-US" sz="1500" dirty="0"/>
              <a:t> </a:t>
            </a:r>
            <a:r>
              <a:rPr lang="en-US" sz="1500" dirty="0" err="1"/>
              <a:t>प्रत्येक</a:t>
            </a:r>
            <a:r>
              <a:rPr lang="en-US" sz="1500" dirty="0"/>
              <a:t> </a:t>
            </a:r>
            <a:r>
              <a:rPr lang="en-US" sz="1500" dirty="0" err="1"/>
              <a:t>विखंडन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दो</a:t>
            </a:r>
            <a:r>
              <a:rPr lang="en-US" sz="1500" dirty="0"/>
              <a:t> </a:t>
            </a:r>
            <a:r>
              <a:rPr lang="en-US" sz="1500" dirty="0" err="1"/>
              <a:t>तेज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पैदा</a:t>
            </a:r>
            <a:r>
              <a:rPr lang="en-US" sz="1500" dirty="0"/>
              <a:t> </a:t>
            </a:r>
            <a:r>
              <a:rPr lang="en-US" sz="1500" dirty="0" err="1"/>
              <a:t>होते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,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दो</a:t>
            </a:r>
            <a:r>
              <a:rPr lang="en-US" sz="1500" dirty="0"/>
              <a:t> </a:t>
            </a:r>
            <a:r>
              <a:rPr lang="en-US" sz="1500" dirty="0" err="1" smtClean="0"/>
              <a:t>यूरेनियम</a:t>
            </a:r>
            <a:r>
              <a:rPr lang="en-US" sz="1500" dirty="0" smtClean="0"/>
              <a:t>-238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-239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बदलते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1000919"/>
            <a:ext cx="7762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तेज़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गति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का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न्यूट्रॉन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रिएक्टर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6153" y="2138709"/>
            <a:ext cx="59108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तेज़</a:t>
            </a:r>
            <a:r>
              <a:rPr lang="en-US" sz="1500" dirty="0"/>
              <a:t> </a:t>
            </a:r>
            <a:r>
              <a:rPr lang="en-US" sz="1500" dirty="0" err="1"/>
              <a:t>गति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उपजाऊ</a:t>
            </a:r>
            <a:r>
              <a:rPr lang="en-US" sz="1500" dirty="0"/>
              <a:t> U-238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आसानी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संपर्क</a:t>
            </a:r>
            <a:r>
              <a:rPr lang="en-US" sz="1500" dirty="0"/>
              <a:t> </a:t>
            </a:r>
            <a:r>
              <a:rPr lang="en-US" sz="1500" dirty="0" err="1"/>
              <a:t>बनाते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और</a:t>
            </a:r>
            <a:r>
              <a:rPr lang="en-US" sz="1500" dirty="0" smtClean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अच्छी</a:t>
            </a:r>
            <a:r>
              <a:rPr lang="en-US" sz="1500" dirty="0"/>
              <a:t> </a:t>
            </a:r>
            <a:r>
              <a:rPr lang="en-US" sz="1500" dirty="0" err="1"/>
              <a:t>दर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-239 </a:t>
            </a:r>
            <a:r>
              <a:rPr lang="en-US" sz="1500" dirty="0" err="1"/>
              <a:t>बनाते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67570" y="2905919"/>
            <a:ext cx="16081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तुम</a:t>
            </a:r>
            <a:r>
              <a:rPr lang="en-US" sz="1500" dirty="0"/>
              <a:t> </a:t>
            </a:r>
            <a:r>
              <a:rPr lang="en-US" sz="1500" dirty="0" err="1"/>
              <a:t>क्या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रहे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528637" y="5092889"/>
            <a:ext cx="2514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समृद्ध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 </a:t>
            </a:r>
            <a:r>
              <a:rPr lang="en-US" sz="1500" dirty="0" err="1"/>
              <a:t>यानि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-235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अपने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लोड</a:t>
            </a:r>
            <a:r>
              <a:rPr lang="en-US" sz="1500" dirty="0"/>
              <a:t> </a:t>
            </a:r>
            <a:r>
              <a:rPr lang="en-US" sz="1500" dirty="0" err="1" smtClean="0"/>
              <a:t>कर</a:t>
            </a:r>
            <a:r>
              <a:rPr lang="hi-IN" sz="1500" dirty="0" smtClean="0"/>
              <a:t>ता</a:t>
            </a:r>
            <a:r>
              <a:rPr lang="en-US" sz="1500" dirty="0" smtClean="0"/>
              <a:t> </a:t>
            </a:r>
            <a:r>
              <a:rPr lang="en-US" sz="1500" dirty="0" err="1" smtClean="0"/>
              <a:t>हूं</a:t>
            </a:r>
            <a:r>
              <a:rPr lang="en-US" sz="15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2437" y="3845144"/>
            <a:ext cx="3097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उस</a:t>
            </a:r>
            <a:r>
              <a:rPr lang="en-US" sz="1500" dirty="0"/>
              <a:t> </a:t>
            </a:r>
            <a:r>
              <a:rPr lang="hi-IN" sz="1500" dirty="0" smtClean="0"/>
              <a:t>के</a:t>
            </a:r>
            <a:r>
              <a:rPr lang="en-US" sz="1500" dirty="0" smtClean="0"/>
              <a:t> </a:t>
            </a:r>
            <a:r>
              <a:rPr lang="hi-IN" sz="1500" dirty="0" smtClean="0"/>
              <a:t>ऊपर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यूरेनियम</a:t>
            </a:r>
            <a:r>
              <a:rPr lang="en-US" sz="1500" dirty="0" smtClean="0"/>
              <a:t>-238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 smtClean="0"/>
              <a:t>तह</a:t>
            </a:r>
            <a:r>
              <a:rPr lang="en-US" sz="1500" dirty="0" smtClean="0"/>
              <a:t> </a:t>
            </a:r>
            <a:r>
              <a:rPr lang="en-US" sz="1500" dirty="0" err="1"/>
              <a:t>रखता</a:t>
            </a:r>
            <a:r>
              <a:rPr lang="en-US" sz="1500" dirty="0"/>
              <a:t> </a:t>
            </a:r>
            <a:r>
              <a:rPr lang="en-US" sz="1500" dirty="0" err="1"/>
              <a:t>हूँ</a:t>
            </a:r>
            <a:r>
              <a:rPr lang="en-US" sz="15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28637" y="6476901"/>
            <a:ext cx="312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तेज़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 20,000 </a:t>
            </a:r>
            <a:r>
              <a:rPr lang="en-US" sz="1500" dirty="0" err="1"/>
              <a:t>किमी</a:t>
            </a:r>
            <a:r>
              <a:rPr lang="en-US" sz="1500" dirty="0"/>
              <a:t> / </a:t>
            </a:r>
            <a:r>
              <a:rPr lang="hi-IN" sz="1500" dirty="0"/>
              <a:t>सेकंड</a:t>
            </a:r>
            <a:r>
              <a:rPr lang="en-US" sz="1500" dirty="0" smtClean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गति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चलते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अगर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उन्हें</a:t>
            </a:r>
            <a:r>
              <a:rPr lang="en-US" sz="1500" dirty="0"/>
              <a:t> </a:t>
            </a:r>
            <a:r>
              <a:rPr lang="en-US" sz="1500" dirty="0" err="1"/>
              <a:t>गैस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अणु</a:t>
            </a:r>
            <a:r>
              <a:rPr lang="en-US" sz="1500" dirty="0"/>
              <a:t> </a:t>
            </a:r>
            <a:r>
              <a:rPr lang="en-US" sz="1500" dirty="0" err="1"/>
              <a:t>मानें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उनका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16-</a:t>
            </a:r>
            <a:r>
              <a:rPr lang="en-US" sz="1500" dirty="0" err="1" smtClean="0"/>
              <a:t>हजार</a:t>
            </a:r>
            <a:r>
              <a:rPr lang="en-US" sz="1500" dirty="0" smtClean="0"/>
              <a:t> </a:t>
            </a:r>
            <a:r>
              <a:rPr lang="en-US" sz="1500" dirty="0" err="1"/>
              <a:t>मिलियन</a:t>
            </a:r>
            <a:r>
              <a:rPr lang="en-US" sz="1500" dirty="0"/>
              <a:t> </a:t>
            </a:r>
            <a:r>
              <a:rPr lang="en-US" sz="1500" dirty="0" err="1"/>
              <a:t>डिग्री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50829" y="6478588"/>
            <a:ext cx="11865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 err="1"/>
              <a:t>तीन</a:t>
            </a:r>
            <a:r>
              <a:rPr lang="en-US" sz="1500" b="1" dirty="0"/>
              <a:t> </a:t>
            </a:r>
            <a:r>
              <a:rPr lang="en-US" sz="1500" b="1" dirty="0" err="1"/>
              <a:t>साल</a:t>
            </a:r>
            <a:r>
              <a:rPr lang="en-US" sz="1500" b="1" dirty="0"/>
              <a:t> </a:t>
            </a:r>
            <a:r>
              <a:rPr lang="en-US" sz="1500" b="1" dirty="0" err="1"/>
              <a:t>बाद</a:t>
            </a:r>
            <a:endParaRPr lang="en-US" sz="1500" b="1" dirty="0"/>
          </a:p>
        </p:txBody>
      </p:sp>
      <p:sp>
        <p:nvSpPr>
          <p:cNvPr id="11" name="Rectangle 10"/>
          <p:cNvSpPr/>
          <p:nvPr/>
        </p:nvSpPr>
        <p:spPr>
          <a:xfrm>
            <a:off x="4365003" y="6993424"/>
            <a:ext cx="26357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ओह</a:t>
            </a:r>
            <a:r>
              <a:rPr lang="en-US" sz="1500" dirty="0"/>
              <a:t>! </a:t>
            </a:r>
            <a:r>
              <a:rPr lang="en-US" sz="1500" dirty="0" err="1"/>
              <a:t>आर्ची</a:t>
            </a:r>
            <a:r>
              <a:rPr lang="en-US" sz="1500" dirty="0"/>
              <a:t>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r>
              <a:rPr lang="en-US" sz="1500" dirty="0" err="1"/>
              <a:t>जितना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यूरेनियम</a:t>
            </a:r>
            <a:r>
              <a:rPr lang="en-US" sz="1500" dirty="0" smtClean="0"/>
              <a:t>-235 </a:t>
            </a:r>
            <a:r>
              <a:rPr lang="en-US" sz="1500" dirty="0" err="1"/>
              <a:t>इस्तेमाल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, </a:t>
            </a:r>
            <a:r>
              <a:rPr lang="en-US" sz="1500" dirty="0" err="1"/>
              <a:t>उसकी</a:t>
            </a:r>
            <a:r>
              <a:rPr lang="en-US" sz="1500" dirty="0"/>
              <a:t> </a:t>
            </a:r>
            <a:r>
              <a:rPr lang="en-US" sz="1500" dirty="0" err="1"/>
              <a:t>तुलना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उसने</a:t>
            </a:r>
            <a:r>
              <a:rPr lang="en-US" sz="1500" dirty="0"/>
              <a:t> </a:t>
            </a:r>
            <a:r>
              <a:rPr lang="en-US" sz="1500" dirty="0" err="1"/>
              <a:t>ज़्यादा</a:t>
            </a:r>
            <a:r>
              <a:rPr lang="en-US" sz="1500" dirty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-239 </a:t>
            </a:r>
            <a:r>
              <a:rPr lang="en-US" sz="1500" dirty="0" err="1"/>
              <a:t>बनाया</a:t>
            </a:r>
            <a:r>
              <a:rPr lang="en-US" sz="1500" dirty="0"/>
              <a:t>. </a:t>
            </a:r>
            <a:r>
              <a:rPr lang="en-US" sz="1500" dirty="0" err="1"/>
              <a:t>यानि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सुपर-जनरेटर</a:t>
            </a:r>
            <a:r>
              <a:rPr lang="en-US" sz="1500" dirty="0"/>
              <a:t> </a:t>
            </a:r>
            <a:r>
              <a:rPr lang="en-US" sz="1500" dirty="0" err="1" smtClean="0"/>
              <a:t>है</a:t>
            </a:r>
            <a:r>
              <a:rPr lang="en-US" sz="1500" dirty="0"/>
              <a:t>!</a:t>
            </a:r>
            <a:r>
              <a:rPr lang="en-US" sz="1500" dirty="0" smtClean="0"/>
              <a:t> </a:t>
            </a:r>
            <a:endParaRPr lang="en-US" sz="1500" dirty="0"/>
          </a:p>
        </p:txBody>
      </p:sp>
      <p:sp>
        <p:nvSpPr>
          <p:cNvPr id="12" name="Rectangle 11"/>
          <p:cNvSpPr/>
          <p:nvPr/>
        </p:nvSpPr>
        <p:spPr>
          <a:xfrm>
            <a:off x="8648700" y="1082973"/>
            <a:ext cx="19399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 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 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654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3554" name="Picture 2" descr="C:\Users\HP\Desktop\NUCLEAR ENERGY\NUCLEAR ENERGY PIX\Page 25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61975"/>
            <a:ext cx="7772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धीमी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गति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का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न्यूट्रॉन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रिएक्टर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3437" y="2271256"/>
            <a:ext cx="655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कैडमियम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 smtClean="0"/>
              <a:t>न्यूट्रॉन्स</a:t>
            </a:r>
            <a:r>
              <a:rPr lang="en-US" sz="1500" dirty="0"/>
              <a:t> </a:t>
            </a:r>
            <a:r>
              <a:rPr lang="en-US" sz="1500" dirty="0" err="1" smtClean="0"/>
              <a:t>को</a:t>
            </a:r>
            <a:r>
              <a:rPr lang="en-US" sz="1500" dirty="0" smtClean="0"/>
              <a:t> </a:t>
            </a:r>
            <a:r>
              <a:rPr lang="en-US" sz="1500" dirty="0" err="1"/>
              <a:t>तेज़ी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अवशोषित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हूं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गतिविधि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आसानी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नियंत्रित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हूं</a:t>
            </a:r>
            <a:r>
              <a:rPr lang="en-US" sz="1500" dirty="0"/>
              <a:t> </a:t>
            </a:r>
            <a:r>
              <a:rPr lang="en-US" sz="1500" dirty="0" smtClean="0"/>
              <a:t>(</a:t>
            </a:r>
            <a:r>
              <a:rPr lang="hi-IN" sz="1500" dirty="0" smtClean="0"/>
              <a:t>चाहूं</a:t>
            </a:r>
            <a:r>
              <a:rPr lang="en-US" sz="1500" dirty="0" smtClean="0"/>
              <a:t> </a:t>
            </a:r>
            <a:r>
              <a:rPr lang="hi-IN" sz="1500" dirty="0" smtClean="0"/>
              <a:t>तो</a:t>
            </a:r>
            <a:r>
              <a:rPr lang="en-US" sz="1500" dirty="0" smtClean="0"/>
              <a:t> </a:t>
            </a:r>
            <a:r>
              <a:rPr lang="en-US" sz="1500" dirty="0" err="1" smtClean="0"/>
              <a:t>उसे</a:t>
            </a:r>
            <a:r>
              <a:rPr lang="en-US" sz="1500" dirty="0" smtClean="0"/>
              <a:t> </a:t>
            </a:r>
            <a:r>
              <a:rPr lang="en-US" sz="1500" dirty="0" err="1"/>
              <a:t>रोक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हूं</a:t>
            </a:r>
            <a:r>
              <a:rPr lang="en-US" sz="1500" dirty="0"/>
              <a:t>).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ग्रेफाइट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भारी</a:t>
            </a:r>
            <a:r>
              <a:rPr lang="en-US" sz="1500" dirty="0"/>
              <a:t> </a:t>
            </a:r>
            <a:r>
              <a:rPr lang="en-US" sz="1500" dirty="0" err="1"/>
              <a:t>पानी</a:t>
            </a:r>
            <a:r>
              <a:rPr lang="en-US" sz="1500" dirty="0"/>
              <a:t> (</a:t>
            </a:r>
            <a:r>
              <a:rPr lang="en-US" sz="1500" dirty="0" err="1"/>
              <a:t>हैवी-वाटर</a:t>
            </a:r>
            <a:r>
              <a:rPr lang="en-US" sz="1500" dirty="0"/>
              <a:t>)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उन्हें</a:t>
            </a:r>
            <a:r>
              <a:rPr lang="en-US" sz="1500" dirty="0"/>
              <a:t> </a:t>
            </a:r>
            <a:r>
              <a:rPr lang="en-US" sz="1500" dirty="0" err="1"/>
              <a:t>अवशोषित</a:t>
            </a:r>
            <a:r>
              <a:rPr lang="en-US" sz="1500" dirty="0"/>
              <a:t> </a:t>
            </a:r>
            <a:r>
              <a:rPr lang="en-US" sz="1500" dirty="0" err="1"/>
              <a:t>किए</a:t>
            </a:r>
            <a:r>
              <a:rPr lang="en-US" sz="1500" dirty="0"/>
              <a:t> </a:t>
            </a:r>
            <a:r>
              <a:rPr lang="en-US" sz="1500" dirty="0" err="1"/>
              <a:t>बिना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न्यूट्रॉन्स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कम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हूं</a:t>
            </a:r>
            <a:r>
              <a:rPr lang="en-US" sz="1500" dirty="0"/>
              <a:t>. </a:t>
            </a:r>
            <a:r>
              <a:rPr lang="en-US" sz="1500" dirty="0" err="1"/>
              <a:t>इन्हें</a:t>
            </a:r>
            <a:r>
              <a:rPr lang="en-US" sz="1500" dirty="0"/>
              <a:t> </a:t>
            </a:r>
            <a:r>
              <a:rPr lang="en-US" sz="1500" dirty="0" err="1"/>
              <a:t>मध्यस्थ</a:t>
            </a:r>
            <a:r>
              <a:rPr lang="en-US" sz="1500" dirty="0"/>
              <a:t> (MODERATORS) </a:t>
            </a:r>
            <a:r>
              <a:rPr lang="en-US" sz="1500" dirty="0" err="1"/>
              <a:t>कहा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1825" y="5291455"/>
            <a:ext cx="2438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ग्रेफाइट</a:t>
            </a:r>
            <a:r>
              <a:rPr lang="en-US" sz="1400" dirty="0"/>
              <a:t> - 2 </a:t>
            </a:r>
            <a:r>
              <a:rPr lang="en-US" sz="1400" dirty="0" err="1"/>
              <a:t>किमी</a:t>
            </a:r>
            <a:r>
              <a:rPr lang="en-US" sz="1400" dirty="0"/>
              <a:t> / </a:t>
            </a:r>
            <a:r>
              <a:rPr lang="en-US" sz="1400" dirty="0" err="1"/>
              <a:t>सेकंड</a:t>
            </a:r>
            <a:r>
              <a:rPr lang="en-US" sz="1400" dirty="0"/>
              <a:t> </a:t>
            </a:r>
            <a:r>
              <a:rPr lang="en-US" sz="1400" dirty="0" smtClean="0"/>
              <a:t>– </a:t>
            </a:r>
            <a:br>
              <a:rPr lang="en-US" sz="1400" dirty="0" smtClean="0"/>
            </a:br>
            <a:r>
              <a:rPr lang="en-US" sz="1400" dirty="0" err="1" smtClean="0"/>
              <a:t>स्लो</a:t>
            </a:r>
            <a:r>
              <a:rPr lang="en-US" sz="1400" dirty="0" smtClean="0"/>
              <a:t> </a:t>
            </a:r>
            <a:r>
              <a:rPr lang="en-US" sz="1400" dirty="0" err="1"/>
              <a:t>न्यूट्रॉन</a:t>
            </a:r>
            <a:r>
              <a:rPr lang="en-US" sz="1400" dirty="0"/>
              <a:t> - </a:t>
            </a:r>
            <a:r>
              <a:rPr lang="en-US" sz="1400" dirty="0" err="1"/>
              <a:t>फास्ट</a:t>
            </a:r>
            <a:r>
              <a:rPr lang="en-US" sz="1400" dirty="0"/>
              <a:t> </a:t>
            </a:r>
            <a:r>
              <a:rPr lang="en-US" sz="1400" dirty="0" err="1"/>
              <a:t>न्यूट्रॉन</a:t>
            </a:r>
            <a:r>
              <a:rPr lang="en-US" sz="1400" dirty="0"/>
              <a:t> - 20,000 </a:t>
            </a:r>
            <a:r>
              <a:rPr lang="en-US" sz="1400" dirty="0" err="1"/>
              <a:t>किमी</a:t>
            </a:r>
            <a:r>
              <a:rPr lang="en-US" sz="1400" dirty="0"/>
              <a:t> / </a:t>
            </a:r>
            <a:r>
              <a:rPr lang="en-US" sz="1400" dirty="0" err="1"/>
              <a:t>सेकंड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604837" y="6540689"/>
            <a:ext cx="4191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तरह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न्यूट्रॉन्स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तापीय</a:t>
            </a:r>
            <a:r>
              <a:rPr lang="en-US" sz="1500" dirty="0"/>
              <a:t> </a:t>
            </a:r>
            <a:r>
              <a:rPr lang="en-US" sz="1500" dirty="0" err="1"/>
              <a:t>हलचल</a:t>
            </a:r>
            <a:r>
              <a:rPr lang="en-US" sz="1500" dirty="0"/>
              <a:t> </a:t>
            </a:r>
            <a:r>
              <a:rPr lang="en-US" sz="1500" dirty="0" err="1"/>
              <a:t>गति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2 </a:t>
            </a:r>
            <a:r>
              <a:rPr lang="en-US" sz="1500" dirty="0" err="1"/>
              <a:t>किलोमीटर</a:t>
            </a:r>
            <a:r>
              <a:rPr lang="en-US" sz="1500" dirty="0"/>
              <a:t> /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err="1"/>
              <a:t>तक</a:t>
            </a:r>
            <a:r>
              <a:rPr lang="en-US" sz="1500" dirty="0"/>
              <a:t> </a:t>
            </a:r>
            <a:r>
              <a:rPr lang="en-US" sz="1500" dirty="0" err="1"/>
              <a:t>कम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ठंडी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गैस</a:t>
            </a:r>
            <a:r>
              <a:rPr lang="en-US" sz="1500" dirty="0"/>
              <a:t>,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सामान्य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637" y="8011319"/>
            <a:ext cx="274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प्लूटोनियम</a:t>
            </a:r>
            <a:r>
              <a:rPr lang="en-US" sz="1500" dirty="0"/>
              <a:t>-239 </a:t>
            </a:r>
            <a:r>
              <a:rPr lang="en-US" sz="1500" dirty="0" err="1"/>
              <a:t>अभी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भी</a:t>
            </a:r>
            <a:r>
              <a:rPr lang="en-US" sz="1500" dirty="0" smtClean="0"/>
              <a:t> </a:t>
            </a:r>
            <a:r>
              <a:rPr lang="en-US" sz="1500" dirty="0" err="1"/>
              <a:t>बनेगा</a:t>
            </a:r>
            <a:r>
              <a:rPr lang="en-US" sz="1500" dirty="0"/>
              <a:t>,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तेज़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तुलना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वो</a:t>
            </a:r>
            <a:r>
              <a:rPr lang="en-US" sz="1500" dirty="0" smtClean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कम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9037" y="8062456"/>
            <a:ext cx="3424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इन</a:t>
            </a:r>
            <a:r>
              <a:rPr lang="en-US" sz="1500" dirty="0"/>
              <a:t> </a:t>
            </a:r>
            <a:r>
              <a:rPr lang="en-US" sz="1500" dirty="0" err="1"/>
              <a:t>दोनों</a:t>
            </a:r>
            <a:r>
              <a:rPr lang="en-US" sz="1500" dirty="0"/>
              <a:t> </a:t>
            </a:r>
            <a:r>
              <a:rPr lang="en-US" sz="1500" dirty="0" err="1"/>
              <a:t>प्रकार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रिएक्टर्स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बीच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कोई</a:t>
            </a:r>
            <a:r>
              <a:rPr lang="en-US" sz="1500" dirty="0" smtClean="0"/>
              <a:t> </a:t>
            </a:r>
            <a:r>
              <a:rPr lang="en-US" sz="1500" dirty="0" err="1"/>
              <a:t>स्पष्ट</a:t>
            </a:r>
            <a:r>
              <a:rPr lang="en-US" sz="1500" dirty="0"/>
              <a:t> </a:t>
            </a:r>
            <a:r>
              <a:rPr lang="en-US" sz="1500" dirty="0" err="1" smtClean="0"/>
              <a:t>सीमा</a:t>
            </a:r>
            <a:r>
              <a:rPr lang="hi-IN" sz="1500" dirty="0" smtClean="0"/>
              <a:t>-रेखा</a:t>
            </a:r>
            <a:r>
              <a:rPr lang="en-US" sz="1500" dirty="0" smtClean="0"/>
              <a:t> </a:t>
            </a:r>
            <a:r>
              <a:rPr lang="en-US" sz="1500" dirty="0" err="1" smtClean="0"/>
              <a:t>नहीं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इन</a:t>
            </a:r>
            <a:r>
              <a:rPr lang="en-US" sz="1500" dirty="0" smtClean="0"/>
              <a:t> </a:t>
            </a:r>
            <a:r>
              <a:rPr lang="en-US" sz="1500" dirty="0" err="1"/>
              <a:t>दोनों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बीच</a:t>
            </a:r>
            <a:r>
              <a:rPr lang="en-US" sz="1500" dirty="0"/>
              <a:t> </a:t>
            </a:r>
            <a:r>
              <a:rPr lang="en-US" sz="1500" dirty="0" err="1"/>
              <a:t>वाले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smtClean="0"/>
              <a:t>'</a:t>
            </a:r>
            <a:r>
              <a:rPr lang="en-US" sz="1500" dirty="0" err="1" smtClean="0"/>
              <a:t>गर्म-रिएक्टर</a:t>
            </a:r>
            <a:r>
              <a:rPr lang="en-US" sz="1500" dirty="0"/>
              <a:t>'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30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4578" name="Picture 2" descr="C:\Users\HP\Desktop\NUCLEAR ENERGY\NUCLEAR ENERGY PIX\Page 26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62"/>
            <a:ext cx="7772400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34437" y="2524919"/>
            <a:ext cx="38798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-9525" y="86519"/>
            <a:ext cx="77724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</a:rPr>
              <a:t>रेडियोधर्मी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कचरा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–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</a:rPr>
              <a:t>प्रेरित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(</a:t>
            </a:r>
            <a:r>
              <a:rPr lang="en-US" sz="4000" dirty="0" err="1">
                <a:solidFill>
                  <a:srgbClr val="FF0000"/>
                </a:solidFill>
              </a:rPr>
              <a:t>इंडियूसिड</a:t>
            </a:r>
            <a:r>
              <a:rPr lang="en-US" sz="4000" dirty="0">
                <a:solidFill>
                  <a:srgbClr val="FF0000"/>
                </a:solidFill>
              </a:rPr>
              <a:t>) </a:t>
            </a:r>
            <a:r>
              <a:rPr lang="en-US" sz="4000" dirty="0" err="1">
                <a:solidFill>
                  <a:srgbClr val="FF0000"/>
                </a:solidFill>
              </a:rPr>
              <a:t>रेडियोधर्मिता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7037" y="2344480"/>
            <a:ext cx="387985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/>
              <a:t>U-235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Pu</a:t>
            </a:r>
            <a:r>
              <a:rPr lang="en-US" sz="1500" dirty="0"/>
              <a:t>-239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अलग-अलग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तरीकों</a:t>
            </a:r>
            <a:r>
              <a:rPr lang="en-US" sz="1500" dirty="0" smtClean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दो</a:t>
            </a:r>
            <a:r>
              <a:rPr lang="en-US" sz="1500" dirty="0"/>
              <a:t> </a:t>
            </a:r>
            <a:r>
              <a:rPr lang="en-US" sz="1500" dirty="0" err="1"/>
              <a:t>टुकड़ों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टूटते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यहाँ</a:t>
            </a:r>
            <a:r>
              <a:rPr lang="en-US" sz="1500" dirty="0"/>
              <a:t> </a:t>
            </a:r>
            <a:r>
              <a:rPr lang="en-US" sz="1500" dirty="0" err="1"/>
              <a:t>उदाहरण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-235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स्ट्रोंटियम</a:t>
            </a:r>
            <a:r>
              <a:rPr lang="en-US" sz="1500" dirty="0"/>
              <a:t>-94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ज़ेनॉन</a:t>
            </a:r>
            <a:r>
              <a:rPr lang="en-US" sz="1500" dirty="0"/>
              <a:t>-140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विभाजित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ध्यान</a:t>
            </a:r>
            <a:r>
              <a:rPr lang="en-US" sz="1500" dirty="0" smtClean="0"/>
              <a:t> </a:t>
            </a:r>
            <a:r>
              <a:rPr lang="en-US" sz="1500" dirty="0" err="1"/>
              <a:t>दें</a:t>
            </a:r>
            <a:r>
              <a:rPr lang="en-US" sz="1500" dirty="0"/>
              <a:t> </a:t>
            </a:r>
            <a:r>
              <a:rPr lang="en-US" sz="1500" dirty="0" err="1"/>
              <a:t>कि</a:t>
            </a:r>
            <a:r>
              <a:rPr lang="en-US" sz="1500" dirty="0"/>
              <a:t> 94 + 140 + 1 = 235 </a:t>
            </a:r>
            <a:r>
              <a:rPr lang="en-US" sz="1500" dirty="0" err="1"/>
              <a:t>होते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9680" y="5370680"/>
            <a:ext cx="343376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hi-IN" sz="1500" dirty="0"/>
              <a:t>महज़</a:t>
            </a:r>
            <a:r>
              <a:rPr lang="en-US" sz="1500" dirty="0" smtClean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बाधा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फिशन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कई</a:t>
            </a:r>
            <a:r>
              <a:rPr lang="en-US" sz="1500" dirty="0"/>
              <a:t> </a:t>
            </a:r>
            <a:r>
              <a:rPr lang="en-US" sz="1500" dirty="0" err="1"/>
              <a:t>उत्पादों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लंबा</a:t>
            </a:r>
            <a:r>
              <a:rPr lang="en-US" sz="1500" dirty="0"/>
              <a:t> </a:t>
            </a:r>
            <a:r>
              <a:rPr lang="en-US" sz="1500" dirty="0" err="1"/>
              <a:t>जीवन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वे</a:t>
            </a:r>
            <a:r>
              <a:rPr lang="en-US" sz="1500" dirty="0"/>
              <a:t> </a:t>
            </a:r>
            <a:r>
              <a:rPr lang="en-US" sz="1500" dirty="0" err="1"/>
              <a:t>लम्बे</a:t>
            </a:r>
            <a:r>
              <a:rPr lang="en-US" sz="1500" dirty="0"/>
              <a:t> </a:t>
            </a:r>
            <a:r>
              <a:rPr lang="en-US" sz="1500" dirty="0" err="1"/>
              <a:t>काल</a:t>
            </a:r>
            <a:r>
              <a:rPr lang="en-US" sz="1500" dirty="0"/>
              <a:t> </a:t>
            </a:r>
            <a:r>
              <a:rPr lang="en-US" sz="1500" dirty="0" err="1"/>
              <a:t>तक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बने</a:t>
            </a:r>
            <a:r>
              <a:rPr lang="en-US" sz="1500" dirty="0"/>
              <a:t> </a:t>
            </a:r>
            <a:r>
              <a:rPr lang="en-US" sz="1500" dirty="0" err="1"/>
              <a:t>रहते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थायराइड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आयोडीन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हड्डियों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स्ट्रॉन्शियम</a:t>
            </a:r>
            <a:r>
              <a:rPr lang="en-US" sz="1500" dirty="0"/>
              <a:t> </a:t>
            </a:r>
            <a:r>
              <a:rPr lang="en-US" sz="1500" dirty="0" err="1"/>
              <a:t>जाकर</a:t>
            </a:r>
            <a:r>
              <a:rPr lang="en-US" sz="1500" dirty="0"/>
              <a:t> </a:t>
            </a:r>
            <a:r>
              <a:rPr lang="en-US" sz="1500" dirty="0" err="1"/>
              <a:t>बैठ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प्लूटोनियम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खतरनाक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क्योंकि</a:t>
            </a:r>
            <a:r>
              <a:rPr lang="en-US" sz="1500" dirty="0"/>
              <a:t> </a:t>
            </a:r>
            <a:r>
              <a:rPr lang="en-US" sz="1500" dirty="0" err="1"/>
              <a:t>उससे</a:t>
            </a:r>
            <a:r>
              <a:rPr lang="en-US" sz="1500" dirty="0"/>
              <a:t> </a:t>
            </a:r>
            <a:r>
              <a:rPr lang="en-US" sz="1500" dirty="0" err="1"/>
              <a:t>कैंसर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ल्यूकीमिया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हो</a:t>
            </a:r>
            <a:r>
              <a:rPr lang="en-US" sz="1500" dirty="0" smtClean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 smtClean="0"/>
              <a:t>है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3271837" y="8087519"/>
            <a:ext cx="396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विखंडित</a:t>
            </a:r>
            <a:r>
              <a:rPr lang="en-US" sz="1500" dirty="0"/>
              <a:t> </a:t>
            </a:r>
            <a:r>
              <a:rPr lang="en-US" sz="1500" dirty="0" err="1"/>
              <a:t>न्यूट्रॉन्स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 smtClean="0"/>
              <a:t>शांत</a:t>
            </a:r>
            <a:r>
              <a:rPr lang="en-US" sz="1500" dirty="0" smtClean="0"/>
              <a:t> </a:t>
            </a:r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अवशोषित</a:t>
            </a:r>
            <a:r>
              <a:rPr lang="en-US" sz="1500" dirty="0"/>
              <a:t> </a:t>
            </a:r>
            <a:r>
              <a:rPr lang="en-US" sz="1500" dirty="0" err="1"/>
              <a:t>करते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, </a:t>
            </a:r>
            <a:r>
              <a:rPr lang="en-US" sz="1500" dirty="0" err="1"/>
              <a:t>जैसे</a:t>
            </a:r>
            <a:r>
              <a:rPr lang="en-US" sz="1500" dirty="0"/>
              <a:t> </a:t>
            </a:r>
            <a:r>
              <a:rPr lang="en-US" sz="1500" dirty="0" err="1"/>
              <a:t>कि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निर्माण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पदार्थ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जो</a:t>
            </a:r>
            <a:r>
              <a:rPr lang="en-US" sz="1500" dirty="0" smtClean="0"/>
              <a:t> </a:t>
            </a:r>
            <a:r>
              <a:rPr lang="en-US" sz="1500" dirty="0" err="1"/>
              <a:t>उन्हें</a:t>
            </a:r>
            <a:r>
              <a:rPr lang="en-US" sz="1500" dirty="0"/>
              <a:t> </a:t>
            </a:r>
            <a:r>
              <a:rPr lang="en-US" sz="1500" dirty="0" err="1"/>
              <a:t>खतरनाक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अस्थिर</a:t>
            </a:r>
            <a:r>
              <a:rPr lang="en-US" sz="1500" dirty="0"/>
              <a:t> </a:t>
            </a:r>
            <a:r>
              <a:rPr lang="en-US" sz="1500" dirty="0" err="1"/>
              <a:t>होने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साथ-साथ</a:t>
            </a:r>
            <a:r>
              <a:rPr lang="en-US" sz="1500" dirty="0" smtClean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बना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और</a:t>
            </a:r>
            <a:r>
              <a:rPr lang="en-US" sz="1500" dirty="0" smtClean="0"/>
              <a:t> </a:t>
            </a:r>
            <a:r>
              <a:rPr lang="en-US" sz="1500" dirty="0" err="1"/>
              <a:t>उससे</a:t>
            </a:r>
            <a:r>
              <a:rPr lang="en-US" sz="1500" dirty="0"/>
              <a:t> </a:t>
            </a:r>
            <a:r>
              <a:rPr lang="en-US" sz="1500" dirty="0" err="1"/>
              <a:t>रेडियाक्टिव</a:t>
            </a:r>
            <a:r>
              <a:rPr lang="en-US" sz="1500" dirty="0"/>
              <a:t> </a:t>
            </a:r>
            <a:r>
              <a:rPr lang="en-US" sz="1500" dirty="0" err="1"/>
              <a:t>कचरे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की</a:t>
            </a:r>
            <a:r>
              <a:rPr lang="en-US" sz="1500" dirty="0" smtClean="0"/>
              <a:t> </a:t>
            </a:r>
            <a:r>
              <a:rPr lang="en-US" sz="1500" dirty="0" err="1"/>
              <a:t>मात्रा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बढ</a:t>
            </a:r>
            <a:r>
              <a:rPr lang="en-US" sz="1500" dirty="0"/>
              <a:t>़ </a:t>
            </a:r>
            <a:r>
              <a:rPr lang="en-US" sz="1500" dirty="0" err="1"/>
              <a:t>जाती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71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HP\Desktop\NUCLEAR ENERGY\NUCLEAR ENERGY PIX\Page 27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42" y="14914"/>
            <a:ext cx="7772400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7660" y="10214924"/>
            <a:ext cx="38798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(*) </a:t>
            </a:r>
            <a:r>
              <a:rPr lang="en-US" sz="1400" dirty="0"/>
              <a:t>"</a:t>
            </a:r>
            <a:r>
              <a:rPr lang="en-US" sz="1400" dirty="0" err="1"/>
              <a:t>अल्फा</a:t>
            </a:r>
            <a:r>
              <a:rPr lang="en-US" sz="1400" dirty="0"/>
              <a:t>" </a:t>
            </a:r>
            <a:r>
              <a:rPr lang="en-US" sz="1400" dirty="0" err="1"/>
              <a:t>या</a:t>
            </a:r>
            <a:r>
              <a:rPr lang="en-US" sz="1400" dirty="0"/>
              <a:t> "</a:t>
            </a:r>
            <a:r>
              <a:rPr lang="en-US" sz="1400" dirty="0" err="1"/>
              <a:t>बीटा</a:t>
            </a:r>
            <a:r>
              <a:rPr lang="en-US" sz="1400" dirty="0"/>
              <a:t>" </a:t>
            </a:r>
            <a:r>
              <a:rPr lang="en-US" sz="1400" dirty="0" err="1"/>
              <a:t>रेडियोधर्मिता</a:t>
            </a:r>
            <a:r>
              <a:rPr lang="en-US" sz="14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646" y="696119"/>
            <a:ext cx="44149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मनमर्ज़ी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से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बनाए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गए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रेडियोधर्मी-तत्व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694" y="2677319"/>
            <a:ext cx="261694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विभिन्न</a:t>
            </a:r>
            <a:r>
              <a:rPr lang="en-US" sz="1500" dirty="0"/>
              <a:t> </a:t>
            </a:r>
            <a:r>
              <a:rPr lang="en-US" sz="1500" dirty="0" err="1" smtClean="0"/>
              <a:t>अवधि</a:t>
            </a:r>
            <a:r>
              <a:rPr lang="en-US" sz="1500" dirty="0" smtClean="0"/>
              <a:t> </a:t>
            </a:r>
            <a:r>
              <a:rPr lang="en-US" sz="1500" dirty="0" err="1"/>
              <a:t>वाले</a:t>
            </a:r>
            <a:r>
              <a:rPr lang="en-US" sz="1500" dirty="0"/>
              <a:t> </a:t>
            </a:r>
            <a:r>
              <a:rPr lang="en-US" sz="1500" dirty="0" err="1"/>
              <a:t>अस्थिर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कचरे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उत्पादन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2637" y="3751322"/>
            <a:ext cx="2362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500" dirty="0" smtClean="0"/>
              <a:t>क्या</a:t>
            </a:r>
            <a:r>
              <a:rPr lang="en-US" sz="1500" dirty="0" smtClean="0"/>
              <a:t> </a:t>
            </a:r>
            <a:r>
              <a:rPr lang="en-US" sz="1500" dirty="0" err="1" smtClean="0"/>
              <a:t>उनके</a:t>
            </a:r>
            <a:r>
              <a:rPr lang="en-US" sz="1500" dirty="0" smtClean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बारी-बारी</a:t>
            </a:r>
            <a:r>
              <a:rPr lang="en-US" sz="1500" dirty="0" smtClean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विभाजित</a:t>
            </a:r>
            <a:r>
              <a:rPr lang="en-US" sz="1500" dirty="0"/>
              <a:t> </a:t>
            </a:r>
            <a:r>
              <a:rPr lang="en-US" sz="1500" dirty="0" err="1"/>
              <a:t>होने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संभावना</a:t>
            </a:r>
            <a:r>
              <a:rPr lang="en-US" sz="1500" dirty="0"/>
              <a:t> </a:t>
            </a:r>
            <a:r>
              <a:rPr lang="en-US" sz="1500" dirty="0" err="1"/>
              <a:t>बनी</a:t>
            </a:r>
            <a:r>
              <a:rPr lang="en-US" sz="1500" dirty="0"/>
              <a:t> </a:t>
            </a:r>
            <a:r>
              <a:rPr lang="hi-IN" sz="1500" dirty="0"/>
              <a:t>रहेगी?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4517510" y="2728456"/>
            <a:ext cx="28691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नहीं</a:t>
            </a:r>
            <a:r>
              <a:rPr lang="en-US" sz="1500" dirty="0"/>
              <a:t>, </a:t>
            </a:r>
            <a:r>
              <a:rPr lang="en-US" sz="1500" dirty="0" err="1"/>
              <a:t>वे</a:t>
            </a:r>
            <a:r>
              <a:rPr lang="en-US" sz="1500" dirty="0"/>
              <a:t> </a:t>
            </a:r>
            <a:r>
              <a:rPr lang="en-US" sz="1500" dirty="0" err="1"/>
              <a:t>ऐसे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अपना</a:t>
            </a:r>
            <a:r>
              <a:rPr lang="en-US" sz="1500" dirty="0"/>
              <a:t> </a:t>
            </a:r>
            <a:r>
              <a:rPr lang="en-US" sz="1500" dirty="0" err="1"/>
              <a:t>द्रव्यमान</a:t>
            </a:r>
            <a:r>
              <a:rPr lang="en-US" sz="1500" dirty="0"/>
              <a:t> </a:t>
            </a:r>
            <a:r>
              <a:rPr lang="en-US" sz="1500" dirty="0" err="1"/>
              <a:t>खोकर</a:t>
            </a:r>
            <a:r>
              <a:rPr lang="en-US" sz="1500" dirty="0"/>
              <a:t> </a:t>
            </a:r>
            <a:r>
              <a:rPr lang="en-US" sz="1500" dirty="0" err="1"/>
              <a:t>हीलियम</a:t>
            </a:r>
            <a:r>
              <a:rPr lang="en-US" sz="1500" dirty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,  </a:t>
            </a:r>
            <a:r>
              <a:rPr lang="en-US" sz="1500" dirty="0" err="1"/>
              <a:t>इलेक्ट्रॉन्स</a:t>
            </a:r>
            <a:r>
              <a:rPr lang="en-US" sz="1500" dirty="0"/>
              <a:t> </a:t>
            </a:r>
            <a:r>
              <a:rPr lang="en-US" sz="1500" dirty="0" err="1"/>
              <a:t>या</a:t>
            </a:r>
            <a:r>
              <a:rPr lang="en-US" sz="1500" dirty="0"/>
              <a:t> </a:t>
            </a:r>
            <a:r>
              <a:rPr lang="en-US" sz="1500" dirty="0" err="1"/>
              <a:t>एंटी-इलेक्ट्रॉन्स</a:t>
            </a:r>
            <a:r>
              <a:rPr lang="en-US" sz="1500" dirty="0"/>
              <a:t> (*)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उत्सर्जन</a:t>
            </a:r>
            <a:r>
              <a:rPr lang="en-US" sz="1500" dirty="0"/>
              <a:t> </a:t>
            </a:r>
            <a:r>
              <a:rPr lang="en-US" sz="1500" dirty="0" err="1"/>
              <a:t>करते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906020" y="5115719"/>
            <a:ext cx="19848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देखो</a:t>
            </a:r>
            <a:r>
              <a:rPr lang="en-US" sz="1500" dirty="0"/>
              <a:t>, </a:t>
            </a:r>
            <a:r>
              <a:rPr lang="en-US" sz="1500" dirty="0" err="1"/>
              <a:t>वहां</a:t>
            </a:r>
            <a:r>
              <a:rPr lang="en-US" sz="1500" dirty="0"/>
              <a:t> </a:t>
            </a:r>
            <a:r>
              <a:rPr lang="en-US" sz="1500" dirty="0" err="1"/>
              <a:t>आर्ची</a:t>
            </a:r>
            <a:r>
              <a:rPr lang="en-US" sz="1500" dirty="0"/>
              <a:t> </a:t>
            </a:r>
            <a:r>
              <a:rPr lang="en-US" sz="1500" dirty="0" err="1"/>
              <a:t>कचरे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दूर</a:t>
            </a:r>
            <a:r>
              <a:rPr lang="en-US" sz="1500" dirty="0"/>
              <a:t> </a:t>
            </a:r>
            <a:r>
              <a:rPr lang="en-US" sz="1500" dirty="0" err="1"/>
              <a:t>हटा</a:t>
            </a:r>
            <a:r>
              <a:rPr lang="en-US" sz="1500" dirty="0"/>
              <a:t> </a:t>
            </a:r>
            <a:r>
              <a:rPr lang="en-US" sz="1500" dirty="0" err="1"/>
              <a:t>रहा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1054" y="7683689"/>
            <a:ext cx="485878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तत्वों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डालकर</a:t>
            </a:r>
            <a:r>
              <a:rPr lang="en-US" sz="1500" dirty="0"/>
              <a:t> </a:t>
            </a:r>
            <a:r>
              <a:rPr lang="en-US" sz="1500" dirty="0" err="1"/>
              <a:t>उनसे</a:t>
            </a:r>
            <a:r>
              <a:rPr lang="en-US" sz="1500" dirty="0"/>
              <a:t> </a:t>
            </a:r>
            <a:r>
              <a:rPr lang="en-US" sz="1500" dirty="0" err="1"/>
              <a:t>विभिन्न</a:t>
            </a:r>
            <a:r>
              <a:rPr lang="en-US" sz="1500" dirty="0"/>
              <a:t> </a:t>
            </a:r>
            <a:r>
              <a:rPr lang="en-US" sz="1500" dirty="0" err="1"/>
              <a:t>अवधियों</a:t>
            </a:r>
            <a:r>
              <a:rPr lang="en-US" sz="1500" dirty="0"/>
              <a:t> </a:t>
            </a:r>
            <a:r>
              <a:rPr lang="en-US" sz="1500" dirty="0" err="1"/>
              <a:t>वाले</a:t>
            </a:r>
            <a:r>
              <a:rPr lang="en-US" sz="1500" dirty="0"/>
              <a:t> </a:t>
            </a:r>
            <a:r>
              <a:rPr lang="en-US" sz="1500" dirty="0" err="1"/>
              <a:t>अपनी</a:t>
            </a:r>
            <a:r>
              <a:rPr lang="en-US" sz="1500" dirty="0"/>
              <a:t> </a:t>
            </a:r>
            <a:r>
              <a:rPr lang="en-US" sz="1500" dirty="0" err="1"/>
              <a:t>मनमर्ज़ी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रेडियोधर्मी-तत्व</a:t>
            </a:r>
            <a:r>
              <a:rPr lang="en-US" sz="1500" dirty="0"/>
              <a:t> </a:t>
            </a:r>
            <a:r>
              <a:rPr lang="en-US" sz="1500" dirty="0" err="1"/>
              <a:t>बना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हम</a:t>
            </a:r>
            <a:r>
              <a:rPr lang="en-US" sz="1500" dirty="0" smtClean="0"/>
              <a:t> </a:t>
            </a:r>
            <a:r>
              <a:rPr lang="en-US" sz="1500" dirty="0" err="1"/>
              <a:t>इसे</a:t>
            </a:r>
            <a:r>
              <a:rPr lang="en-US" sz="1500" dirty="0"/>
              <a:t> </a:t>
            </a:r>
            <a:r>
              <a:rPr lang="en-US" sz="1500" dirty="0" err="1"/>
              <a:t>कृत्रिम</a:t>
            </a:r>
            <a:r>
              <a:rPr lang="en-US" sz="1500" dirty="0"/>
              <a:t> </a:t>
            </a:r>
            <a:r>
              <a:rPr lang="en-US" sz="1500" dirty="0" err="1"/>
              <a:t>रेडियोधर्मिता</a:t>
            </a:r>
            <a:r>
              <a:rPr lang="en-US" sz="1500" dirty="0"/>
              <a:t> </a:t>
            </a:r>
            <a:r>
              <a:rPr lang="en-US" sz="1500" dirty="0" err="1"/>
              <a:t>कहेंगे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86237" y="8721944"/>
            <a:ext cx="3040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hi-IN" sz="1500" dirty="0" smtClean="0"/>
              <a:t>केवल</a:t>
            </a:r>
            <a:r>
              <a:rPr lang="en-US" sz="1500" dirty="0" smtClean="0"/>
              <a:t> </a:t>
            </a:r>
            <a:r>
              <a:rPr lang="en-US" sz="1500" dirty="0" err="1" smtClean="0"/>
              <a:t>एक</a:t>
            </a:r>
            <a:r>
              <a:rPr lang="en-US" sz="1500" dirty="0" smtClean="0"/>
              <a:t> </a:t>
            </a:r>
            <a:r>
              <a:rPr lang="en-US" sz="1500" dirty="0" err="1"/>
              <a:t>गरीब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वैज्ञानिक</a:t>
            </a:r>
            <a:r>
              <a:rPr lang="en-US" sz="1500" dirty="0" smtClean="0"/>
              <a:t> </a:t>
            </a:r>
            <a:r>
              <a:rPr lang="en-US" sz="1500" dirty="0" err="1"/>
              <a:t>हूं</a:t>
            </a:r>
            <a:r>
              <a:rPr lang="en-US" sz="1500" dirty="0"/>
              <a:t>. </a:t>
            </a:r>
          </a:p>
        </p:txBody>
      </p:sp>
      <p:sp>
        <p:nvSpPr>
          <p:cNvPr id="12" name="Rectangle 11"/>
          <p:cNvSpPr/>
          <p:nvPr/>
        </p:nvSpPr>
        <p:spPr>
          <a:xfrm rot="801168">
            <a:off x="6549365" y="5174566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b="1" dirty="0"/>
              <a:t>ताली!!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6626" name="Picture 2" descr="C:\Users\HP\Desktop\NUCLEAR ENERGY\NUCLEAR ENERGY PIX\Page 28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-13744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4837" y="899656"/>
            <a:ext cx="3476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1930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दशक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फ्रेडरिक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आयरीन</a:t>
            </a:r>
            <a:r>
              <a:rPr lang="en-US" sz="1500" dirty="0"/>
              <a:t> </a:t>
            </a:r>
            <a:r>
              <a:rPr lang="en-US" sz="1500" dirty="0" err="1"/>
              <a:t>जोलिऑट</a:t>
            </a:r>
            <a:r>
              <a:rPr lang="en-US" sz="1500" dirty="0"/>
              <a:t> </a:t>
            </a:r>
            <a:r>
              <a:rPr lang="en-US" sz="1500" dirty="0" err="1"/>
              <a:t>क्यूरी</a:t>
            </a:r>
            <a:r>
              <a:rPr lang="en-US" sz="1500" dirty="0"/>
              <a:t>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r>
              <a:rPr lang="en-US" sz="1500" dirty="0" err="1"/>
              <a:t>कृत्रिम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तत्वों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खोज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जिसके</a:t>
            </a:r>
            <a:r>
              <a:rPr lang="en-US" sz="1500" dirty="0"/>
              <a:t> </a:t>
            </a:r>
            <a:r>
              <a:rPr lang="en-US" sz="1500" dirty="0" err="1"/>
              <a:t>कारण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सालों</a:t>
            </a:r>
            <a:r>
              <a:rPr lang="en-US" sz="1500" dirty="0"/>
              <a:t> </a:t>
            </a:r>
            <a:r>
              <a:rPr lang="en-US" sz="1500" dirty="0" err="1"/>
              <a:t>बाद</a:t>
            </a:r>
            <a:r>
              <a:rPr lang="en-US" sz="1500" dirty="0"/>
              <a:t> </a:t>
            </a:r>
            <a:r>
              <a:rPr lang="en-US" sz="1500" dirty="0" err="1"/>
              <a:t>फिशन</a:t>
            </a:r>
            <a:r>
              <a:rPr lang="en-US" sz="1500" dirty="0"/>
              <a:t> (</a:t>
            </a:r>
            <a:r>
              <a:rPr lang="en-US" sz="1500" dirty="0" err="1"/>
              <a:t>विखंडन</a:t>
            </a:r>
            <a:r>
              <a:rPr lang="en-US" sz="1500" dirty="0"/>
              <a:t>)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खोज</a:t>
            </a:r>
            <a:r>
              <a:rPr lang="en-US" sz="1500" dirty="0"/>
              <a:t> </a:t>
            </a:r>
            <a:r>
              <a:rPr lang="en-US" sz="1500" dirty="0" err="1"/>
              <a:t>हुई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33923" y="1049824"/>
            <a:ext cx="272891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अरे</a:t>
            </a:r>
            <a:r>
              <a:rPr lang="en-US" sz="1500" dirty="0"/>
              <a:t> </a:t>
            </a:r>
            <a:r>
              <a:rPr lang="en-US" sz="1500" dirty="0" err="1" smtClean="0"/>
              <a:t>देखो</a:t>
            </a:r>
            <a:r>
              <a:rPr lang="en-US" sz="1500" dirty="0"/>
              <a:t>!</a:t>
            </a:r>
            <a:r>
              <a:rPr lang="en-US" sz="1500" dirty="0" smtClean="0"/>
              <a:t> </a:t>
            </a:r>
            <a:r>
              <a:rPr lang="en-US" sz="1500" dirty="0" err="1"/>
              <a:t>आर्चीबाल्ड</a:t>
            </a:r>
            <a:r>
              <a:rPr lang="en-US" sz="1500" dirty="0"/>
              <a:t> </a:t>
            </a:r>
            <a:r>
              <a:rPr lang="en-US" sz="1500" dirty="0" err="1"/>
              <a:t>कहीं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गायब</a:t>
            </a:r>
            <a:r>
              <a:rPr lang="en-US" sz="1500" dirty="0" smtClean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गया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उसे</a:t>
            </a:r>
            <a:r>
              <a:rPr lang="en-US" sz="1500" dirty="0"/>
              <a:t> </a:t>
            </a:r>
            <a:r>
              <a:rPr lang="en-US" sz="1500" dirty="0" err="1"/>
              <a:t>खोज</a:t>
            </a:r>
            <a:r>
              <a:rPr lang="en-US" sz="1500" dirty="0"/>
              <a:t> </a:t>
            </a:r>
            <a:r>
              <a:rPr lang="en-US" sz="1500" dirty="0" err="1"/>
              <a:t>लेंगे</a:t>
            </a:r>
            <a:r>
              <a:rPr lang="en-US" sz="1500" dirty="0"/>
              <a:t> </a:t>
            </a:r>
            <a:r>
              <a:rPr lang="en-US" sz="1500" dirty="0" err="1"/>
              <a:t>क्योंकि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कचरा</a:t>
            </a:r>
            <a:r>
              <a:rPr lang="en-US" sz="1500" dirty="0"/>
              <a:t> </a:t>
            </a:r>
            <a:r>
              <a:rPr lang="en-US" sz="1500" dirty="0" err="1"/>
              <a:t>ले</a:t>
            </a:r>
            <a:r>
              <a:rPr lang="en-US" sz="1500" dirty="0"/>
              <a:t> </a:t>
            </a:r>
            <a:r>
              <a:rPr lang="en-US" sz="1500" dirty="0" err="1"/>
              <a:t>जा</a:t>
            </a:r>
            <a:r>
              <a:rPr lang="en-US" sz="1500" dirty="0"/>
              <a:t> </a:t>
            </a:r>
            <a:r>
              <a:rPr lang="en-US" sz="1500" dirty="0" err="1"/>
              <a:t>रहा</a:t>
            </a:r>
            <a:r>
              <a:rPr lang="en-US" sz="1500" dirty="0"/>
              <a:t> </a:t>
            </a:r>
            <a:r>
              <a:rPr lang="en-US" sz="1500" dirty="0" err="1"/>
              <a:t>था</a:t>
            </a:r>
            <a:r>
              <a:rPr lang="en-US" sz="1500" dirty="0"/>
              <a:t> </a:t>
            </a:r>
            <a:r>
              <a:rPr lang="en-US" sz="1500" dirty="0" err="1"/>
              <a:t>उसमें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भागने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कोशिश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रहे</a:t>
            </a:r>
            <a:r>
              <a:rPr lang="en-US" sz="1500" dirty="0"/>
              <a:t> </a:t>
            </a:r>
            <a:r>
              <a:rPr lang="en-US" sz="1500" dirty="0" err="1"/>
              <a:t>थे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 rot="21445991">
            <a:off x="697429" y="3041674"/>
            <a:ext cx="17315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इरीडियम</a:t>
            </a:r>
            <a:r>
              <a:rPr lang="en-US" sz="1000" dirty="0"/>
              <a:t>-113: </a:t>
            </a:r>
            <a:r>
              <a:rPr lang="en-US" sz="1000" dirty="0" err="1"/>
              <a:t>पीरियड</a:t>
            </a:r>
            <a:r>
              <a:rPr lang="en-US" sz="1000" dirty="0"/>
              <a:t> : 4-</a:t>
            </a:r>
            <a:r>
              <a:rPr lang="en-US" sz="1000" dirty="0" err="1"/>
              <a:t>दिन</a:t>
            </a:r>
            <a:r>
              <a:rPr lang="en-US" sz="10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237" y="3598922"/>
            <a:ext cx="387985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 err="1"/>
              <a:t>मेरे</a:t>
            </a:r>
            <a:r>
              <a:rPr lang="en-US" sz="1500" dirty="0"/>
              <a:t> </a:t>
            </a:r>
            <a:r>
              <a:rPr lang="en-US" sz="1500" dirty="0" err="1"/>
              <a:t>दिमाग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विचार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! </a:t>
            </a:r>
            <a:r>
              <a:rPr lang="en-US" sz="1500" dirty="0" err="1"/>
              <a:t>उत्सर्जित</a:t>
            </a:r>
            <a:r>
              <a:rPr lang="en-US" sz="1500" dirty="0"/>
              <a:t> </a:t>
            </a:r>
            <a:r>
              <a:rPr lang="en-US" sz="1500" dirty="0" err="1"/>
              <a:t>कणों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खोजकर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कृत्रिम</a:t>
            </a:r>
            <a:r>
              <a:rPr lang="en-US" sz="1500" dirty="0"/>
              <a:t> </a:t>
            </a:r>
            <a:r>
              <a:rPr lang="en-US" sz="1500" dirty="0" err="1"/>
              <a:t>रेडियोधर्मिता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उपयोग</a:t>
            </a:r>
            <a:r>
              <a:rPr lang="en-US" sz="1500" dirty="0"/>
              <a:t> </a:t>
            </a:r>
            <a:r>
              <a:rPr lang="en-US" sz="1500" dirty="0" err="1"/>
              <a:t>करके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पीछा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पाएंगे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2037" y="3714591"/>
            <a:ext cx="236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इन</a:t>
            </a:r>
            <a:r>
              <a:rPr lang="en-US" sz="1500" dirty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- </a:t>
            </a:r>
            <a:r>
              <a:rPr lang="en-US" sz="1500" dirty="0" err="1"/>
              <a:t>रेडिओधर्मी</a:t>
            </a:r>
            <a:r>
              <a:rPr lang="en-US" sz="1500" dirty="0"/>
              <a:t> </a:t>
            </a:r>
            <a:r>
              <a:rPr lang="en-US" sz="1500" dirty="0" err="1" smtClean="0"/>
              <a:t>आइसो</a:t>
            </a:r>
            <a:r>
              <a:rPr lang="hi-IN" sz="1500" dirty="0" smtClean="0"/>
              <a:t>टोप्स</a:t>
            </a:r>
            <a:r>
              <a:rPr lang="en-US" sz="1500" dirty="0" smtClean="0"/>
              <a:t> </a:t>
            </a:r>
            <a:r>
              <a:rPr lang="en-US" sz="1500" dirty="0" err="1"/>
              <a:t>को</a:t>
            </a:r>
            <a:r>
              <a:rPr lang="en-US" sz="1500" dirty="0"/>
              <a:t>, </a:t>
            </a:r>
            <a:r>
              <a:rPr lang="en-US" sz="1500" dirty="0" err="1" smtClean="0"/>
              <a:t>जैविक</a:t>
            </a:r>
            <a:r>
              <a:rPr lang="en-US" sz="1500" dirty="0" smtClean="0"/>
              <a:t> </a:t>
            </a:r>
            <a:r>
              <a:rPr lang="en-US" sz="1500" dirty="0" err="1"/>
              <a:t>अणुओं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hi-IN" sz="1500" dirty="0"/>
              <a:t>मार्कर</a:t>
            </a:r>
            <a:r>
              <a:rPr lang="en-US" sz="1500" dirty="0" smtClean="0"/>
              <a:t> </a:t>
            </a:r>
            <a:r>
              <a:rPr lang="en-US" sz="1500" dirty="0" err="1"/>
              <a:t>जैसे</a:t>
            </a:r>
            <a:r>
              <a:rPr lang="en-US" sz="1500" dirty="0"/>
              <a:t> </a:t>
            </a:r>
            <a:r>
              <a:rPr lang="en-US" sz="1500" dirty="0" err="1"/>
              <a:t>डाल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जीवित</a:t>
            </a:r>
            <a:r>
              <a:rPr lang="en-US" sz="1500" dirty="0"/>
              <a:t> </a:t>
            </a:r>
            <a:r>
              <a:rPr lang="en-US" sz="1500" dirty="0" err="1"/>
              <a:t>ऊतकों</a:t>
            </a:r>
            <a:r>
              <a:rPr lang="en-US" sz="1500" dirty="0"/>
              <a:t> (</a:t>
            </a:r>
            <a:r>
              <a:rPr lang="en-US" sz="1500" dirty="0" err="1"/>
              <a:t>टिश्यू</a:t>
            </a:r>
            <a:r>
              <a:rPr lang="en-US" sz="1500" dirty="0"/>
              <a:t>)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उनकी</a:t>
            </a:r>
            <a:r>
              <a:rPr lang="en-US" sz="1500" dirty="0"/>
              <a:t> </a:t>
            </a:r>
            <a:r>
              <a:rPr lang="en-US" sz="1500" dirty="0" err="1"/>
              <a:t>यात्रा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अध्ययन</a:t>
            </a:r>
            <a:r>
              <a:rPr lang="en-US" sz="1500" dirty="0"/>
              <a:t> </a:t>
            </a:r>
            <a:r>
              <a:rPr lang="en-US" sz="1500" dirty="0" err="1" smtClean="0"/>
              <a:t>कर</a:t>
            </a:r>
            <a:r>
              <a:rPr lang="en-US" sz="1500" dirty="0" smtClean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47991" y="6588344"/>
            <a:ext cx="26384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अरे</a:t>
            </a:r>
            <a:r>
              <a:rPr lang="en-US" sz="1500" dirty="0"/>
              <a:t>, </a:t>
            </a:r>
            <a:r>
              <a:rPr lang="en-US" sz="1500" dirty="0" err="1"/>
              <a:t>यहां</a:t>
            </a:r>
            <a:r>
              <a:rPr lang="en-US" sz="1500" dirty="0"/>
              <a:t> </a:t>
            </a:r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बेहद</a:t>
            </a:r>
            <a:r>
              <a:rPr lang="en-US" sz="1500" dirty="0"/>
              <a:t> </a:t>
            </a:r>
            <a:r>
              <a:rPr lang="en-US" sz="1500" dirty="0" err="1"/>
              <a:t>खतरनाक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और</a:t>
            </a:r>
            <a:r>
              <a:rPr lang="en-US" sz="1500" dirty="0" smtClean="0"/>
              <a:t> </a:t>
            </a:r>
            <a:r>
              <a:rPr lang="en-US" sz="1500" dirty="0" err="1"/>
              <a:t>अस्थिर</a:t>
            </a:r>
            <a:r>
              <a:rPr lang="en-US" sz="1500" dirty="0"/>
              <a:t> </a:t>
            </a:r>
            <a:r>
              <a:rPr lang="en-US" sz="1500" dirty="0" err="1"/>
              <a:t>चीज़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7998" y="7889459"/>
            <a:ext cx="3269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कृत्रिम</a:t>
            </a:r>
            <a:r>
              <a:rPr lang="en-US" sz="1500" dirty="0"/>
              <a:t> </a:t>
            </a:r>
            <a:r>
              <a:rPr lang="en-US" sz="1500" dirty="0" err="1"/>
              <a:t>रेडियोधर्मिता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तमाम</a:t>
            </a:r>
            <a:r>
              <a:rPr lang="en-US" sz="1500" dirty="0"/>
              <a:t> </a:t>
            </a:r>
            <a:r>
              <a:rPr lang="en-US" sz="1500" dirty="0" err="1"/>
              <a:t>शांतिपूर्ण</a:t>
            </a:r>
            <a:r>
              <a:rPr lang="en-US" sz="1500" dirty="0"/>
              <a:t> </a:t>
            </a:r>
            <a:r>
              <a:rPr lang="en-US" sz="1500" dirty="0" err="1"/>
              <a:t>उपयोग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उदाहरण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हम</a:t>
            </a:r>
            <a:r>
              <a:rPr lang="en-US" sz="1500" dirty="0" smtClean="0"/>
              <a:t> </a:t>
            </a:r>
            <a:r>
              <a:rPr lang="en-US" sz="1500" dirty="0" err="1"/>
              <a:t>फॉस्फेट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फास्फोरस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hi-IN" sz="1500" dirty="0" smtClean="0"/>
              <a:t>साथ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r>
              <a:rPr lang="en-US" sz="1500" dirty="0" err="1" smtClean="0"/>
              <a:t>एक</a:t>
            </a:r>
            <a:r>
              <a:rPr lang="en-US" sz="1500" dirty="0" smtClean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आइसोटोप</a:t>
            </a:r>
            <a:r>
              <a:rPr lang="en-US" sz="1500" dirty="0"/>
              <a:t> </a:t>
            </a:r>
            <a:r>
              <a:rPr lang="hi-IN" sz="1500" dirty="0" smtClean="0"/>
              <a:t>को</a:t>
            </a:r>
            <a:r>
              <a:rPr lang="en-US" sz="1500" dirty="0" smtClean="0"/>
              <a:t> </a:t>
            </a:r>
            <a:r>
              <a:rPr lang="en-US" sz="1500" dirty="0" err="1" smtClean="0"/>
              <a:t>मिलाकर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r>
              <a:rPr lang="en-US" sz="1500" dirty="0" err="1" smtClean="0"/>
              <a:t>मिट्टी</a:t>
            </a:r>
            <a:r>
              <a:rPr lang="en-US" sz="1500" dirty="0" smtClean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उर्वरक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यात्रा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अध्ययन</a:t>
            </a:r>
            <a:r>
              <a:rPr lang="en-US" sz="1500" dirty="0" smtClean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62875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7650" name="Picture 2" descr="C:\Users\HP\Desktop\NUCLEAR ENERGY\NUCLEAR ENERGY PIX\Page 29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81561" y="6960613"/>
            <a:ext cx="26463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 </a:t>
            </a:r>
            <a:r>
              <a:rPr lang="en-US" sz="1500" dirty="0" err="1" smtClean="0"/>
              <a:t>वो</a:t>
            </a:r>
            <a:r>
              <a:rPr lang="en-US" sz="1500" dirty="0" smtClean="0"/>
              <a:t> </a:t>
            </a:r>
            <a:r>
              <a:rPr lang="en-US" sz="1500" dirty="0"/>
              <a:t>आ </a:t>
            </a:r>
            <a:r>
              <a:rPr lang="en-US" sz="1500" dirty="0" err="1"/>
              <a:t>रहा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वो</a:t>
            </a:r>
            <a:r>
              <a:rPr lang="en-US" sz="1500" dirty="0" smtClean="0"/>
              <a:t> </a:t>
            </a:r>
            <a:r>
              <a:rPr lang="en-US" sz="1500" dirty="0" err="1"/>
              <a:t>जल्द</a:t>
            </a:r>
            <a:r>
              <a:rPr lang="en-US" sz="1500" dirty="0"/>
              <a:t> आ </a:t>
            </a:r>
            <a:r>
              <a:rPr lang="en-US" sz="1500" dirty="0" err="1"/>
              <a:t>रहा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! ......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315119"/>
            <a:ext cx="7762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एटम-बम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9837" y="1734880"/>
            <a:ext cx="46482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भौतिकी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आतिशबाजी</a:t>
            </a:r>
            <a:r>
              <a:rPr lang="en-US" sz="1500" dirty="0"/>
              <a:t> </a:t>
            </a:r>
            <a:r>
              <a:rPr lang="en-US" sz="1500" dirty="0" err="1"/>
              <a:t>विज्ञान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काफी</a:t>
            </a:r>
            <a:r>
              <a:rPr lang="en-US" sz="1500" dirty="0"/>
              <a:t> </a:t>
            </a:r>
            <a:r>
              <a:rPr lang="en-US" sz="1500" dirty="0" err="1"/>
              <a:t>प्रगति</a:t>
            </a:r>
            <a:r>
              <a:rPr lang="en-US" sz="1500" dirty="0"/>
              <a:t> </a:t>
            </a:r>
            <a:r>
              <a:rPr lang="en-US" sz="1500" dirty="0" err="1"/>
              <a:t>हुई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अचानक</a:t>
            </a:r>
            <a:r>
              <a:rPr lang="en-US" sz="1500" dirty="0"/>
              <a:t> </a:t>
            </a:r>
            <a:r>
              <a:rPr lang="en-US" sz="1500" dirty="0" err="1"/>
              <a:t>दो</a:t>
            </a:r>
            <a:r>
              <a:rPr lang="en-US" sz="1500" dirty="0"/>
              <a:t> </a:t>
            </a:r>
            <a:r>
              <a:rPr lang="en-US" sz="1500" dirty="0" err="1"/>
              <a:t>भिन्न</a:t>
            </a:r>
            <a:r>
              <a:rPr lang="en-US" sz="1500" dirty="0"/>
              <a:t> </a:t>
            </a:r>
            <a:r>
              <a:rPr lang="en-US" sz="1500" dirty="0" err="1"/>
              <a:t>विखंडन</a:t>
            </a:r>
            <a:r>
              <a:rPr lang="en-US" sz="1500" dirty="0"/>
              <a:t> </a:t>
            </a:r>
            <a:r>
              <a:rPr lang="en-US" sz="1500" dirty="0" err="1"/>
              <a:t>सामग्रियों</a:t>
            </a:r>
            <a:r>
              <a:rPr lang="en-US" sz="1500" dirty="0"/>
              <a:t> (U-235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Pu</a:t>
            </a:r>
            <a:r>
              <a:rPr lang="en-US" sz="1500" dirty="0" smtClean="0"/>
              <a:t>-239</a:t>
            </a:r>
            <a:r>
              <a:rPr lang="en-US" sz="1500" dirty="0"/>
              <a:t>)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विस्फोटक</a:t>
            </a:r>
            <a:r>
              <a:rPr lang="en-US" sz="1500" dirty="0"/>
              <a:t> </a:t>
            </a:r>
            <a:r>
              <a:rPr lang="en-US" sz="1500" dirty="0" err="1"/>
              <a:t>पदार्थ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लाकर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ऐसी</a:t>
            </a:r>
            <a:r>
              <a:rPr lang="en-US" sz="1500" dirty="0"/>
              <a:t> </a:t>
            </a:r>
            <a:r>
              <a:rPr lang="en-US" sz="1500" dirty="0" err="1"/>
              <a:t>क्रिटिकल</a:t>
            </a:r>
            <a:r>
              <a:rPr lang="en-US" sz="1500" dirty="0"/>
              <a:t> </a:t>
            </a:r>
            <a:r>
              <a:rPr lang="en-US" sz="1500" dirty="0" err="1"/>
              <a:t>परिस्थिति</a:t>
            </a:r>
            <a:r>
              <a:rPr lang="en-US" sz="1500" dirty="0"/>
              <a:t> </a:t>
            </a:r>
            <a:r>
              <a:rPr lang="en-US" sz="1500" dirty="0" err="1"/>
              <a:t>पैदा</a:t>
            </a:r>
            <a:r>
              <a:rPr lang="en-US" sz="1500" dirty="0"/>
              <a:t> </a:t>
            </a:r>
            <a:r>
              <a:rPr lang="en-US" sz="1500" dirty="0" err="1"/>
              <a:t>करते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जिससे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चेन-रिएक्शन</a:t>
            </a:r>
            <a:r>
              <a:rPr lang="en-US" sz="1500" dirty="0" smtClean="0"/>
              <a:t> </a:t>
            </a:r>
            <a:r>
              <a:rPr lang="en-US" sz="1500" dirty="0" err="1"/>
              <a:t>शुरू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जाए</a:t>
            </a:r>
            <a:r>
              <a:rPr lang="en-US" sz="1500" dirty="0"/>
              <a:t> </a:t>
            </a:r>
            <a:r>
              <a:rPr lang="hi-IN" sz="1500" dirty="0" smtClean="0"/>
              <a:t>और</a:t>
            </a:r>
            <a:r>
              <a:rPr lang="en-US" sz="1500" dirty="0" smtClean="0"/>
              <a:t> </a:t>
            </a:r>
            <a:r>
              <a:rPr lang="en-US" sz="1500" dirty="0" err="1" smtClean="0"/>
              <a:t>जो</a:t>
            </a:r>
            <a:r>
              <a:rPr lang="en-US" sz="1500" dirty="0" smtClean="0"/>
              <a:t> </a:t>
            </a:r>
            <a:r>
              <a:rPr lang="en-US" sz="1500" dirty="0" err="1"/>
              <a:t>देखने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सुन्दर</a:t>
            </a:r>
            <a:r>
              <a:rPr lang="en-US" sz="1500" dirty="0"/>
              <a:t> </a:t>
            </a:r>
            <a:r>
              <a:rPr lang="en-US" sz="1500" dirty="0" err="1" smtClean="0"/>
              <a:t>लगे</a:t>
            </a:r>
            <a:r>
              <a:rPr lang="en-US" sz="15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4037" y="3199051"/>
            <a:ext cx="2133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इन</a:t>
            </a:r>
            <a:r>
              <a:rPr lang="en-US" sz="1500" dirty="0" smtClean="0"/>
              <a:t> </a:t>
            </a:r>
            <a:r>
              <a:rPr lang="en-US" sz="1500" dirty="0" err="1"/>
              <a:t>दोनों</a:t>
            </a:r>
            <a:r>
              <a:rPr lang="en-US" sz="1500" dirty="0"/>
              <a:t> </a:t>
            </a:r>
            <a:r>
              <a:rPr lang="en-US" sz="1500" dirty="0" err="1"/>
              <a:t>सामग्रियों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 smtClean="0"/>
              <a:t>साथ</a:t>
            </a:r>
            <a:r>
              <a:rPr lang="en-US" sz="1500" dirty="0" smtClean="0"/>
              <a:t> </a:t>
            </a:r>
            <a:r>
              <a:rPr lang="en-US" sz="1500" dirty="0" err="1"/>
              <a:t>लाकर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 smtClean="0"/>
              <a:t>क्रिटिकल-मॉस</a:t>
            </a:r>
            <a:r>
              <a:rPr lang="en-US" sz="1500" dirty="0" smtClean="0"/>
              <a:t> </a:t>
            </a:r>
            <a:r>
              <a:rPr lang="en-US" sz="1500" dirty="0" err="1" smtClean="0"/>
              <a:t>प्राप्त</a:t>
            </a:r>
            <a:r>
              <a:rPr lang="en-US" sz="1500" dirty="0" smtClean="0"/>
              <a:t> </a:t>
            </a:r>
            <a:r>
              <a:rPr lang="hi-IN" sz="1500" dirty="0"/>
              <a:t>करूंगा. 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836611" y="4783624"/>
            <a:ext cx="327342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अब</a:t>
            </a:r>
            <a:r>
              <a:rPr lang="en-US" sz="1500" dirty="0"/>
              <a:t> </a:t>
            </a:r>
            <a:r>
              <a:rPr lang="en-US" sz="1500" dirty="0" err="1"/>
              <a:t>सभी</a:t>
            </a:r>
            <a:r>
              <a:rPr lang="en-US" sz="1500" dirty="0"/>
              <a:t> </a:t>
            </a:r>
            <a:r>
              <a:rPr lang="en-US" sz="1500" dirty="0" err="1"/>
              <a:t>प्रकार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बड़ी</a:t>
            </a:r>
            <a:r>
              <a:rPr lang="en-US" sz="1500" dirty="0"/>
              <a:t> </a:t>
            </a:r>
            <a:r>
              <a:rPr lang="en-US" sz="1500" dirty="0" err="1"/>
              <a:t>संख्या</a:t>
            </a:r>
            <a:r>
              <a:rPr lang="en-US" sz="1500" dirty="0"/>
              <a:t> </a:t>
            </a:r>
            <a:r>
              <a:rPr lang="en-US" sz="1500" dirty="0" err="1"/>
              <a:t>उत्सर्जित</a:t>
            </a:r>
            <a:r>
              <a:rPr lang="en-US" sz="1500" dirty="0"/>
              <a:t> </a:t>
            </a:r>
            <a:r>
              <a:rPr lang="en-US" sz="1500" dirty="0" err="1"/>
              <a:t>होंगे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तीव्र</a:t>
            </a:r>
            <a:r>
              <a:rPr lang="en-US" sz="1500" dirty="0"/>
              <a:t> </a:t>
            </a:r>
            <a:r>
              <a:rPr lang="en-US" sz="1500" dirty="0" err="1"/>
              <a:t>गर्मी</a:t>
            </a:r>
            <a:r>
              <a:rPr lang="en-US" sz="1500" dirty="0"/>
              <a:t> </a:t>
            </a:r>
            <a:r>
              <a:rPr lang="en-US" sz="1500" dirty="0" err="1"/>
              <a:t>पैदा</a:t>
            </a:r>
            <a:r>
              <a:rPr lang="en-US" sz="1500" dirty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 </a:t>
            </a:r>
            <a:r>
              <a:rPr lang="en-US" sz="1500" dirty="0" err="1"/>
              <a:t>जिससे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कचरा</a:t>
            </a:r>
            <a:r>
              <a:rPr lang="en-US" sz="1500" dirty="0"/>
              <a:t> </a:t>
            </a:r>
            <a:r>
              <a:rPr lang="en-US" sz="1500" dirty="0" err="1"/>
              <a:t>ऊपरी</a:t>
            </a:r>
            <a:r>
              <a:rPr lang="en-US" sz="1500" dirty="0"/>
              <a:t> </a:t>
            </a:r>
            <a:r>
              <a:rPr lang="en-US" sz="1500" dirty="0" err="1"/>
              <a:t>वायुमंडल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चढ़ेगा</a:t>
            </a:r>
            <a:r>
              <a:rPr lang="en-US" sz="1500" dirty="0"/>
              <a:t>.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शायद</a:t>
            </a:r>
            <a:r>
              <a:rPr lang="en-US" sz="1500" dirty="0"/>
              <a:t> </a:t>
            </a:r>
            <a:r>
              <a:rPr lang="en-US" sz="1500" dirty="0" err="1"/>
              <a:t>अच्छा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 </a:t>
            </a:r>
            <a:r>
              <a:rPr lang="en-US" sz="1500" dirty="0" err="1"/>
              <a:t>क्योंकि</a:t>
            </a:r>
            <a:r>
              <a:rPr lang="en-US" sz="1500" dirty="0"/>
              <a:t> </a:t>
            </a:r>
            <a:r>
              <a:rPr lang="en-US" sz="1500" dirty="0" err="1"/>
              <a:t>उससे</a:t>
            </a:r>
            <a:r>
              <a:rPr lang="en-US" sz="1500" dirty="0"/>
              <a:t> </a:t>
            </a:r>
            <a:r>
              <a:rPr lang="en-US" sz="1500" dirty="0" err="1"/>
              <a:t>पड़ोसियों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लाभ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637" y="7141359"/>
            <a:ext cx="37338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यदि</a:t>
            </a:r>
            <a:r>
              <a:rPr lang="en-US" sz="1500" dirty="0"/>
              <a:t> </a:t>
            </a:r>
            <a:r>
              <a:rPr lang="en-US" sz="1500" dirty="0" err="1"/>
              <a:t>आप</a:t>
            </a:r>
            <a:r>
              <a:rPr lang="en-US" sz="1500" dirty="0"/>
              <a:t> </a:t>
            </a:r>
            <a:r>
              <a:rPr lang="en-US" sz="1500" dirty="0" err="1"/>
              <a:t>खुशहाल</a:t>
            </a:r>
            <a:r>
              <a:rPr lang="en-US" sz="1500" dirty="0"/>
              <a:t> </a:t>
            </a:r>
            <a:r>
              <a:rPr lang="en-US" sz="1500" dirty="0" err="1"/>
              <a:t>आतिशबाजों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क्लब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शामिल</a:t>
            </a:r>
            <a:r>
              <a:rPr lang="en-US" sz="1500" dirty="0"/>
              <a:t> </a:t>
            </a:r>
            <a:r>
              <a:rPr lang="en-US" sz="1500" dirty="0" err="1"/>
              <a:t>होना</a:t>
            </a:r>
            <a:r>
              <a:rPr lang="en-US" sz="1500" dirty="0"/>
              <a:t> </a:t>
            </a:r>
            <a:r>
              <a:rPr lang="en-US" sz="1500" dirty="0" err="1"/>
              <a:t>चाहते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आपको</a:t>
            </a:r>
            <a:r>
              <a:rPr lang="en-US" sz="1500" dirty="0"/>
              <a:t> </a:t>
            </a:r>
            <a:r>
              <a:rPr lang="en-US" sz="1500" dirty="0" err="1"/>
              <a:t>शुद्ध</a:t>
            </a:r>
            <a:r>
              <a:rPr lang="en-US" sz="1500" dirty="0"/>
              <a:t> </a:t>
            </a:r>
            <a:r>
              <a:rPr lang="en-US" sz="1500" dirty="0" err="1"/>
              <a:t>फिसाइल</a:t>
            </a:r>
            <a:r>
              <a:rPr lang="en-US" sz="1500" dirty="0"/>
              <a:t> </a:t>
            </a:r>
            <a:r>
              <a:rPr lang="en-US" sz="1500" dirty="0" err="1"/>
              <a:t>सामग्री</a:t>
            </a:r>
            <a:r>
              <a:rPr lang="en-US" sz="1500" dirty="0"/>
              <a:t> (100% U-235 </a:t>
            </a:r>
            <a:r>
              <a:rPr lang="en-US" sz="1500" dirty="0" err="1"/>
              <a:t>या</a:t>
            </a:r>
            <a:r>
              <a:rPr lang="en-US" sz="1500" dirty="0"/>
              <a:t> </a:t>
            </a:r>
            <a:r>
              <a:rPr lang="en-US" sz="1500" dirty="0" err="1"/>
              <a:t>Pu</a:t>
            </a:r>
            <a:r>
              <a:rPr lang="en-US" sz="1500" dirty="0"/>
              <a:t>-239) </a:t>
            </a:r>
            <a:r>
              <a:rPr lang="en-US" sz="1500" dirty="0" err="1"/>
              <a:t>चाहिए</a:t>
            </a:r>
            <a:r>
              <a:rPr lang="en-US" sz="1500" dirty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. </a:t>
            </a:r>
            <a:r>
              <a:rPr lang="en-US" sz="1500" dirty="0" err="1"/>
              <a:t>इसे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दो</a:t>
            </a:r>
            <a:r>
              <a:rPr lang="en-US" sz="1500" dirty="0"/>
              <a:t> </a:t>
            </a:r>
            <a:r>
              <a:rPr lang="en-US" sz="1500" dirty="0" err="1"/>
              <a:t>तरीके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या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प्राकृतिक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परिष्कृत</a:t>
            </a:r>
            <a:r>
              <a:rPr lang="en-US" sz="1500" dirty="0"/>
              <a:t> </a:t>
            </a:r>
            <a:r>
              <a:rPr lang="en-US" sz="1500" dirty="0" err="1"/>
              <a:t>करके</a:t>
            </a:r>
            <a:r>
              <a:rPr lang="en-US" sz="1500" dirty="0"/>
              <a:t> </a:t>
            </a:r>
            <a:r>
              <a:rPr lang="en-US" sz="1500" dirty="0" err="1"/>
              <a:t>शुद्ध</a:t>
            </a:r>
            <a:r>
              <a:rPr lang="en-US" sz="1500" dirty="0"/>
              <a:t> </a:t>
            </a:r>
            <a:r>
              <a:rPr lang="en-US" sz="1500" dirty="0" err="1"/>
              <a:t>बनाएं</a:t>
            </a:r>
            <a:r>
              <a:rPr lang="en-US" sz="1500" dirty="0"/>
              <a:t> </a:t>
            </a:r>
            <a:r>
              <a:rPr lang="en-US" sz="1500" dirty="0" err="1"/>
              <a:t>या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अपने</a:t>
            </a:r>
            <a:r>
              <a:rPr lang="en-US" sz="1500" dirty="0"/>
              <a:t> </a:t>
            </a:r>
            <a:r>
              <a:rPr lang="en-US" sz="1500" dirty="0" err="1"/>
              <a:t>पड़ोस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चालू</a:t>
            </a:r>
            <a:r>
              <a:rPr lang="en-US" sz="1500" dirty="0"/>
              <a:t> </a:t>
            </a:r>
            <a:r>
              <a:rPr lang="en-US" sz="1500" dirty="0" err="1"/>
              <a:t>करें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प्रत्येक</a:t>
            </a:r>
            <a:r>
              <a:rPr lang="en-US" sz="1500" dirty="0"/>
              <a:t> </a:t>
            </a:r>
            <a:r>
              <a:rPr lang="en-US" sz="1500" dirty="0" err="1"/>
              <a:t>चक्र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बाद</a:t>
            </a:r>
            <a:r>
              <a:rPr lang="en-US" sz="1500" dirty="0"/>
              <a:t> </a:t>
            </a:r>
            <a:r>
              <a:rPr lang="en-US" sz="1500" dirty="0" err="1"/>
              <a:t>उत्पन्न</a:t>
            </a:r>
            <a:r>
              <a:rPr lang="en-US" sz="1500" dirty="0"/>
              <a:t> </a:t>
            </a:r>
            <a:r>
              <a:rPr lang="en-US" sz="1500" dirty="0" err="1"/>
              <a:t>हुए</a:t>
            </a:r>
            <a:r>
              <a:rPr lang="en-US" sz="1500" dirty="0"/>
              <a:t> </a:t>
            </a:r>
            <a:r>
              <a:rPr lang="en-US" sz="1500" dirty="0" err="1"/>
              <a:t>Pu</a:t>
            </a:r>
            <a:r>
              <a:rPr lang="en-US" sz="1500" dirty="0"/>
              <a:t>-239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इकट्ठा</a:t>
            </a:r>
            <a:r>
              <a:rPr lang="en-US" sz="1500" dirty="0"/>
              <a:t> </a:t>
            </a:r>
            <a:r>
              <a:rPr lang="en-US" sz="1500" dirty="0" err="1"/>
              <a:t>करें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8674" name="Picture 2" descr="C:\Users\HP\Desktop\NUCLEAR ENERGY\NUCLEAR ENERGY PIX\Page 30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0" y="0"/>
            <a:ext cx="7772400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58237" y="391319"/>
            <a:ext cx="38798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40633"/>
            <a:ext cx="7762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फ्यूजन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437" y="1839119"/>
            <a:ext cx="32923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क्योंकि</a:t>
            </a:r>
            <a:r>
              <a:rPr lang="en-US" sz="1500" dirty="0" smtClean="0"/>
              <a:t> </a:t>
            </a:r>
            <a:r>
              <a:rPr lang="en-US" sz="1500" dirty="0" err="1"/>
              <a:t>सूर्य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बेहद</a:t>
            </a:r>
            <a:r>
              <a:rPr lang="en-US" sz="1500" dirty="0"/>
              <a:t> </a:t>
            </a:r>
            <a:r>
              <a:rPr lang="en-US" sz="1500" dirty="0" err="1"/>
              <a:t>गर्म</a:t>
            </a:r>
            <a:r>
              <a:rPr lang="en-US" sz="1500" dirty="0"/>
              <a:t> </a:t>
            </a:r>
            <a:r>
              <a:rPr lang="en-US" sz="1500" dirty="0" err="1"/>
              <a:t>पिंड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इसलिए</a:t>
            </a:r>
            <a:r>
              <a:rPr lang="en-US" sz="1500" dirty="0"/>
              <a:t> </a:t>
            </a:r>
            <a:r>
              <a:rPr lang="en-US" sz="1500" dirty="0" err="1"/>
              <a:t>उसमें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सारा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 </a:t>
            </a:r>
            <a:r>
              <a:rPr lang="hi-IN" sz="1500" dirty="0"/>
              <a:t>होना</a:t>
            </a:r>
            <a:r>
              <a:rPr lang="en-US" sz="1500" dirty="0" smtClean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चाहिए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4837" y="1964224"/>
            <a:ext cx="2590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आर्ची</a:t>
            </a:r>
            <a:r>
              <a:rPr lang="en-US" sz="1500" dirty="0"/>
              <a:t>, </a:t>
            </a:r>
            <a:r>
              <a:rPr lang="en-US" sz="1500" dirty="0" err="1"/>
              <a:t>ऐसा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रासायनिक</a:t>
            </a:r>
            <a:r>
              <a:rPr lang="en-US" sz="1500" dirty="0"/>
              <a:t> </a:t>
            </a:r>
            <a:r>
              <a:rPr lang="en-US" sz="1500" dirty="0" err="1"/>
              <a:t>प्रतिक्रियाओं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पदार्थों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मिश्रण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शुरू</a:t>
            </a:r>
            <a:r>
              <a:rPr lang="en-US" sz="1500" dirty="0"/>
              <a:t> </a:t>
            </a:r>
            <a:r>
              <a:rPr lang="en-US" sz="1500" dirty="0" err="1"/>
              <a:t>करते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, </a:t>
            </a:r>
            <a:r>
              <a:rPr lang="en-US" sz="1500" dirty="0" err="1"/>
              <a:t>जैसे</a:t>
            </a:r>
            <a:r>
              <a:rPr lang="en-US" sz="1500" dirty="0"/>
              <a:t> </a:t>
            </a:r>
            <a:r>
              <a:rPr lang="en-US" sz="1500" dirty="0" err="1"/>
              <a:t>कि</a:t>
            </a:r>
            <a:r>
              <a:rPr lang="en-US" sz="1500" dirty="0"/>
              <a:t> </a:t>
            </a:r>
            <a:r>
              <a:rPr lang="en-US" sz="1500" dirty="0" err="1"/>
              <a:t>हाइड्रोजन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ऑक्सीजन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4837" y="4602351"/>
            <a:ext cx="175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लेकिन</a:t>
            </a:r>
            <a:r>
              <a:rPr lang="en-US" sz="1500" dirty="0"/>
              <a:t> ... </a:t>
            </a:r>
            <a:r>
              <a:rPr lang="en-US" sz="1500" dirty="0" err="1"/>
              <a:t>उसमें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hi-IN" sz="1500" dirty="0" smtClean="0"/>
              <a:t>भी</a:t>
            </a:r>
            <a:r>
              <a:rPr lang="en-US" sz="1500" dirty="0" smtClean="0"/>
              <a:t> </a:t>
            </a:r>
            <a:r>
              <a:rPr lang="en-US" sz="1500" dirty="0" err="1" smtClean="0"/>
              <a:t>नहीं</a:t>
            </a:r>
            <a:r>
              <a:rPr lang="en-US" sz="1500" dirty="0" smtClean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रहा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9637" y="4714121"/>
            <a:ext cx="24689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उसका</a:t>
            </a:r>
            <a:r>
              <a:rPr lang="en-US" sz="1500" dirty="0"/>
              <a:t> </a:t>
            </a:r>
            <a:r>
              <a:rPr lang="en-US" sz="1500" dirty="0" err="1"/>
              <a:t>कारण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कि</a:t>
            </a:r>
            <a:r>
              <a:rPr lang="en-US" sz="1500" dirty="0"/>
              <a:t> </a:t>
            </a:r>
            <a:r>
              <a:rPr lang="en-US" sz="1500" dirty="0" err="1"/>
              <a:t>उनका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</a:t>
            </a:r>
            <a:r>
              <a:rPr lang="en-US" sz="1500" dirty="0" err="1"/>
              <a:t>पर्याप्त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46026" y="5505450"/>
            <a:ext cx="18790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/>
              <a:t>अब</a:t>
            </a:r>
            <a:r>
              <a:rPr lang="en-US" sz="1500" dirty="0" smtClean="0"/>
              <a:t> </a:t>
            </a:r>
            <a:r>
              <a:rPr lang="en-US" sz="1500" dirty="0" err="1"/>
              <a:t>मिश्रण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गर्म</a:t>
            </a:r>
            <a:r>
              <a:rPr lang="en-US" sz="1500" dirty="0"/>
              <a:t> </a:t>
            </a:r>
            <a:r>
              <a:rPr lang="en-US" sz="1500" dirty="0" err="1"/>
              <a:t>करें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03236" y="5674727"/>
            <a:ext cx="13468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/>
              <a:t>फिर</a:t>
            </a:r>
            <a:r>
              <a:rPr lang="en-US" sz="1500" dirty="0" smtClean="0"/>
              <a:t> </a:t>
            </a:r>
            <a:r>
              <a:rPr lang="en-US" sz="1500" dirty="0" err="1"/>
              <a:t>क्या</a:t>
            </a:r>
            <a:r>
              <a:rPr lang="en-US" sz="1500" dirty="0"/>
              <a:t> </a:t>
            </a:r>
            <a:r>
              <a:rPr lang="hi-IN" sz="1500" dirty="0" smtClean="0"/>
              <a:t>हुआ!?</a:t>
            </a:r>
            <a:endParaRPr lang="en-US" sz="1500" dirty="0"/>
          </a:p>
        </p:txBody>
      </p:sp>
      <p:sp>
        <p:nvSpPr>
          <p:cNvPr id="11" name="Rectangle 10"/>
          <p:cNvSpPr/>
          <p:nvPr/>
        </p:nvSpPr>
        <p:spPr>
          <a:xfrm>
            <a:off x="697302" y="7992954"/>
            <a:ext cx="9044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H</a:t>
            </a:r>
            <a:r>
              <a:rPr lang="en-US" sz="1500" baseline="-25000" dirty="0" err="1"/>
              <a:t>2</a:t>
            </a:r>
            <a:r>
              <a:rPr lang="en-US" sz="1500" dirty="0" err="1"/>
              <a:t>0</a:t>
            </a:r>
            <a:r>
              <a:rPr lang="en-US" sz="1500" dirty="0"/>
              <a:t>, </a:t>
            </a:r>
            <a:r>
              <a:rPr lang="en-US" sz="1500" dirty="0" err="1"/>
              <a:t>पानी</a:t>
            </a:r>
            <a:endParaRPr lang="en-US" sz="1500" dirty="0"/>
          </a:p>
        </p:txBody>
      </p:sp>
      <p:sp>
        <p:nvSpPr>
          <p:cNvPr id="12" name="Rectangle 11"/>
          <p:cNvSpPr/>
          <p:nvPr/>
        </p:nvSpPr>
        <p:spPr>
          <a:xfrm>
            <a:off x="467810" y="9230519"/>
            <a:ext cx="2346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कई</a:t>
            </a:r>
            <a:r>
              <a:rPr lang="en-US" sz="1400" dirty="0" smtClean="0"/>
              <a:t> </a:t>
            </a:r>
            <a:r>
              <a:rPr lang="en-US" sz="1400" dirty="0" err="1"/>
              <a:t>ऐसी</a:t>
            </a:r>
            <a:r>
              <a:rPr lang="en-US" sz="1400" dirty="0"/>
              <a:t> </a:t>
            </a:r>
            <a:r>
              <a:rPr lang="en-US" sz="1400" dirty="0" err="1"/>
              <a:t>प्रतिक्रियाएं</a:t>
            </a:r>
            <a:r>
              <a:rPr lang="en-US" sz="1400" dirty="0"/>
              <a:t> (</a:t>
            </a:r>
            <a:r>
              <a:rPr lang="en-US" sz="1400" dirty="0" err="1"/>
              <a:t>रिएक्शंस</a:t>
            </a:r>
            <a:r>
              <a:rPr lang="en-US" sz="1400" dirty="0"/>
              <a:t>) </a:t>
            </a:r>
            <a:r>
              <a:rPr lang="en-US" sz="1400" dirty="0" err="1"/>
              <a:t>हैं</a:t>
            </a:r>
            <a:r>
              <a:rPr lang="en-US" sz="1400" dirty="0"/>
              <a:t> </a:t>
            </a:r>
            <a:r>
              <a:rPr lang="en-US" sz="1400" dirty="0" err="1"/>
              <a:t>जो</a:t>
            </a:r>
            <a:r>
              <a:rPr lang="en-US" sz="1400" dirty="0"/>
              <a:t> </a:t>
            </a:r>
            <a:r>
              <a:rPr lang="en-US" sz="1400" dirty="0" err="1"/>
              <a:t>ज़हरीले</a:t>
            </a:r>
            <a:r>
              <a:rPr lang="en-US" sz="1400" dirty="0"/>
              <a:t> </a:t>
            </a:r>
            <a:r>
              <a:rPr lang="en-US" sz="1400" dirty="0" err="1"/>
              <a:t>पदार्थों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उत्पादन</a:t>
            </a:r>
            <a:r>
              <a:rPr lang="en-US" sz="1400" dirty="0"/>
              <a:t> </a:t>
            </a:r>
            <a:r>
              <a:rPr lang="en-US" sz="1400" dirty="0" err="1" smtClean="0"/>
              <a:t>कि</a:t>
            </a:r>
            <a:r>
              <a:rPr lang="hi-IN" sz="1400" dirty="0" smtClean="0"/>
              <a:t>ए</a:t>
            </a:r>
            <a:r>
              <a:rPr lang="en-US" sz="1400" dirty="0" smtClean="0"/>
              <a:t> </a:t>
            </a:r>
            <a:r>
              <a:rPr lang="en-US" sz="1400" dirty="0" err="1"/>
              <a:t>बिना</a:t>
            </a:r>
            <a:r>
              <a:rPr lang="en-US" sz="1400" dirty="0"/>
              <a:t>, </a:t>
            </a:r>
            <a:r>
              <a:rPr lang="en-US" sz="1400" dirty="0" err="1"/>
              <a:t>प्रचुर</a:t>
            </a:r>
            <a:r>
              <a:rPr lang="en-US" sz="1400" dirty="0"/>
              <a:t> </a:t>
            </a:r>
            <a:r>
              <a:rPr lang="en-US" sz="1400" dirty="0" err="1"/>
              <a:t>मात्रा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ऊर्जा</a:t>
            </a:r>
            <a:r>
              <a:rPr lang="en-US" sz="1400" dirty="0"/>
              <a:t> </a:t>
            </a:r>
            <a:r>
              <a:rPr lang="en-US" sz="1400" dirty="0" err="1"/>
              <a:t>पैदा</a:t>
            </a:r>
            <a:r>
              <a:rPr lang="en-US" sz="1400" dirty="0"/>
              <a:t> </a:t>
            </a:r>
            <a:r>
              <a:rPr lang="en-US" sz="1400" dirty="0" err="1"/>
              <a:t>करती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48037" y="9205456"/>
            <a:ext cx="38696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अगर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दिन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उड़ने</a:t>
            </a:r>
            <a:r>
              <a:rPr lang="en-US" sz="1500" dirty="0"/>
              <a:t> </a:t>
            </a:r>
            <a:r>
              <a:rPr lang="en-US" sz="1500" dirty="0" err="1"/>
              <a:t>वाले</a:t>
            </a:r>
            <a:r>
              <a:rPr lang="en-US" sz="1500" dirty="0"/>
              <a:t> </a:t>
            </a:r>
            <a:r>
              <a:rPr lang="en-US" sz="1500" dirty="0" err="1"/>
              <a:t>विमानों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ईंधन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हाइड्रोजन-ऑक्सीजन</a:t>
            </a:r>
            <a:r>
              <a:rPr lang="en-US" sz="1500" dirty="0"/>
              <a:t> (</a:t>
            </a:r>
            <a:r>
              <a:rPr lang="en-US" sz="1500" dirty="0" err="1"/>
              <a:t>तरल</a:t>
            </a:r>
            <a:r>
              <a:rPr lang="en-US" sz="1500" dirty="0"/>
              <a:t>)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मिश्रण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उपयोग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पाए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उनके</a:t>
            </a:r>
            <a:r>
              <a:rPr lang="en-US" sz="1500" dirty="0"/>
              <a:t> </a:t>
            </a:r>
            <a:r>
              <a:rPr lang="en-US" sz="1500" dirty="0" err="1"/>
              <a:t>एग्जॉस्ट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सिर्फ</a:t>
            </a:r>
            <a:r>
              <a:rPr lang="en-US" sz="1500" dirty="0" smtClean="0"/>
              <a:t> </a:t>
            </a:r>
            <a:r>
              <a:rPr lang="en-US" sz="1500" dirty="0" err="1"/>
              <a:t>बादल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बाहर</a:t>
            </a:r>
            <a:r>
              <a:rPr lang="en-US" sz="1500" dirty="0"/>
              <a:t> </a:t>
            </a:r>
            <a:r>
              <a:rPr lang="en-US" sz="1500" dirty="0" err="1"/>
              <a:t>निकलेंगे</a:t>
            </a:r>
            <a:r>
              <a:rPr lang="en-US" sz="15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9698" name="Picture 2" descr="C:\Users\HP\Desktop\NUCLEAR ENERGY\NUCLEAR ENERGY PIX\Page 31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341" y="1433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2637" y="9459119"/>
            <a:ext cx="1071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 </a:t>
            </a:r>
            <a:r>
              <a:rPr lang="en-US" sz="1400" dirty="0" err="1" smtClean="0"/>
              <a:t>ट्रिटियम</a:t>
            </a:r>
            <a:r>
              <a:rPr lang="en-US" sz="1400" dirty="0" smtClean="0"/>
              <a:t> </a:t>
            </a:r>
          </a:p>
          <a:p>
            <a:pPr algn="ctr"/>
            <a:r>
              <a:rPr lang="hi-IN" sz="1400" dirty="0" smtClean="0"/>
              <a:t>परमाणु 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452437" y="797144"/>
            <a:ext cx="2971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शायद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दिन</a:t>
            </a:r>
            <a:r>
              <a:rPr lang="en-US" sz="1500" dirty="0"/>
              <a:t> </a:t>
            </a:r>
            <a:r>
              <a:rPr lang="en-US" sz="1500" dirty="0" err="1"/>
              <a:t>नाभिक-मिश्रण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को</a:t>
            </a:r>
            <a:r>
              <a:rPr lang="en-US" sz="1500" dirty="0" smtClean="0"/>
              <a:t> </a:t>
            </a:r>
            <a:r>
              <a:rPr lang="en-US" sz="1500" dirty="0"/>
              <a:t>"</a:t>
            </a:r>
            <a:r>
              <a:rPr lang="en-US" sz="1500" dirty="0" err="1"/>
              <a:t>जला</a:t>
            </a:r>
            <a:r>
              <a:rPr lang="en-US" sz="1500" dirty="0"/>
              <a:t>"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पाएं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4837" y="720944"/>
            <a:ext cx="25543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तापमान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hi-IN" sz="1500" dirty="0"/>
              <a:t>ऊंचा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r>
              <a:rPr lang="en-US" sz="1500" dirty="0" err="1" smtClean="0"/>
              <a:t>बढ़ाने</a:t>
            </a:r>
            <a:r>
              <a:rPr lang="en-US" sz="1500" dirty="0" smtClean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संभव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9434" y="2253397"/>
            <a:ext cx="22495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ट्रिटियम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ड्यूटेरियम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प्रतिक्रिया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दोनों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अलग-अलग</a:t>
            </a:r>
            <a:r>
              <a:rPr lang="en-US" sz="1500" dirty="0" smtClean="0"/>
              <a:t> </a:t>
            </a:r>
            <a:r>
              <a:rPr lang="en-US" sz="1500" dirty="0" err="1"/>
              <a:t>प्रकार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भारी</a:t>
            </a:r>
            <a:r>
              <a:rPr lang="en-US" sz="1500" dirty="0"/>
              <a:t> </a:t>
            </a:r>
            <a:r>
              <a:rPr lang="en-US" sz="1500" dirty="0" err="1"/>
              <a:t>हाइड्रोजन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(</a:t>
            </a:r>
            <a:r>
              <a:rPr lang="en-US" sz="1500" dirty="0" err="1"/>
              <a:t>हाइड्रोजन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हल्का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उसमें</a:t>
            </a:r>
            <a:r>
              <a:rPr lang="en-US" sz="1500" dirty="0"/>
              <a:t> </a:t>
            </a:r>
            <a:r>
              <a:rPr lang="en-US" sz="1500" dirty="0" err="1"/>
              <a:t>केवल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प्रोटॉन</a:t>
            </a:r>
            <a:r>
              <a:rPr lang="en-US" sz="1500" dirty="0"/>
              <a:t> P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). </a:t>
            </a:r>
            <a:r>
              <a:rPr lang="en-US" sz="1500" dirty="0" err="1"/>
              <a:t>इन</a:t>
            </a:r>
            <a:r>
              <a:rPr lang="en-US" sz="1500" dirty="0"/>
              <a:t> </a:t>
            </a:r>
            <a:r>
              <a:rPr lang="en-US" sz="1500" dirty="0" err="1" smtClean="0"/>
              <a:t>आइसो</a:t>
            </a:r>
            <a:r>
              <a:rPr lang="hi-IN" sz="1500" dirty="0" smtClean="0"/>
              <a:t>टोप्स</a:t>
            </a:r>
            <a:r>
              <a:rPr lang="en-US" sz="1500" dirty="0" smtClean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सिर्फ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संख्या</a:t>
            </a:r>
            <a:r>
              <a:rPr lang="en-US" sz="1500" dirty="0"/>
              <a:t> </a:t>
            </a:r>
            <a:r>
              <a:rPr lang="en-US" sz="1500" dirty="0" err="1"/>
              <a:t>भिन्न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ड्यूटेरियम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ट्रिटियम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मिश्रण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हमें</a:t>
            </a:r>
            <a:r>
              <a:rPr lang="en-US" sz="1500" dirty="0"/>
              <a:t> </a:t>
            </a:r>
            <a:r>
              <a:rPr lang="en-US" sz="1500" dirty="0" err="1"/>
              <a:t>हीलियम</a:t>
            </a:r>
            <a:r>
              <a:rPr lang="en-US" sz="1500" dirty="0"/>
              <a:t> </a:t>
            </a:r>
            <a:r>
              <a:rPr lang="en-US" sz="1500" dirty="0" err="1"/>
              <a:t>मिलती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079" y="9916319"/>
            <a:ext cx="981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err="1"/>
              <a:t>ड्यूटेरियम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hi-IN" sz="1400" dirty="0" smtClean="0"/>
              <a:t>परमाणु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 rot="21151693">
            <a:off x="696007" y="6272476"/>
            <a:ext cx="2323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शैतानों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का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नाच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2436" y="6129655"/>
            <a:ext cx="2743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यहां</a:t>
            </a:r>
            <a:r>
              <a:rPr lang="en-US" sz="1600" dirty="0"/>
              <a:t> </a:t>
            </a:r>
            <a:r>
              <a:rPr lang="en-US" sz="1600" dirty="0" err="1"/>
              <a:t>हैवी</a:t>
            </a:r>
            <a:r>
              <a:rPr lang="en-US" sz="1600" dirty="0"/>
              <a:t> </a:t>
            </a:r>
            <a:r>
              <a:rPr lang="en-US" sz="1600" dirty="0" err="1" smtClean="0"/>
              <a:t>हाइड्रोजन</a:t>
            </a:r>
            <a:r>
              <a:rPr lang="en-US" sz="1600" dirty="0" smtClean="0"/>
              <a:t> </a:t>
            </a:r>
            <a:r>
              <a:rPr lang="en-US" sz="1600" dirty="0" err="1" smtClean="0"/>
              <a:t>गैस</a:t>
            </a:r>
            <a:r>
              <a:rPr lang="en-US" sz="1600" dirty="0" smtClean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मिश्रण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आधा</a:t>
            </a:r>
            <a:r>
              <a:rPr lang="en-US" sz="1600" dirty="0"/>
              <a:t> </a:t>
            </a:r>
            <a:r>
              <a:rPr lang="en-US" sz="1600" dirty="0" err="1"/>
              <a:t>ड्यूटेरियम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आधा</a:t>
            </a:r>
            <a:r>
              <a:rPr lang="en-US" sz="1600" dirty="0"/>
              <a:t> </a:t>
            </a:r>
            <a:r>
              <a:rPr lang="en-US" sz="1600" dirty="0" err="1"/>
              <a:t>ट्रिटियम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सामान्य</a:t>
            </a:r>
            <a:r>
              <a:rPr lang="en-US" sz="1600" dirty="0"/>
              <a:t> </a:t>
            </a:r>
            <a:r>
              <a:rPr lang="en-US" sz="1600" dirty="0" err="1"/>
              <a:t>तापमान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इलेक्ट्रॉन्स</a:t>
            </a:r>
            <a:r>
              <a:rPr lang="en-US" sz="1600" dirty="0"/>
              <a:t> </a:t>
            </a:r>
            <a:r>
              <a:rPr lang="en-US" sz="1600" dirty="0" err="1"/>
              <a:t>नाभिक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चारों</a:t>
            </a:r>
            <a:r>
              <a:rPr lang="en-US" sz="1600" dirty="0"/>
              <a:t> </a:t>
            </a:r>
            <a:r>
              <a:rPr lang="en-US" sz="1600" dirty="0" err="1"/>
              <a:t>ओर</a:t>
            </a:r>
            <a:r>
              <a:rPr lang="en-US" sz="1600" dirty="0"/>
              <a:t> </a:t>
            </a:r>
            <a:r>
              <a:rPr lang="en-US" sz="1600" dirty="0" err="1"/>
              <a:t>घूमते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आणविक</a:t>
            </a:r>
            <a:r>
              <a:rPr lang="en-US" sz="1600" dirty="0"/>
              <a:t> </a:t>
            </a:r>
            <a:r>
              <a:rPr lang="en-US" sz="1600" dirty="0" err="1"/>
              <a:t>संपर्क</a:t>
            </a:r>
            <a:r>
              <a:rPr lang="en-US" sz="1600" dirty="0"/>
              <a:t> </a:t>
            </a:r>
            <a:r>
              <a:rPr lang="en-US" sz="1600" dirty="0" err="1"/>
              <a:t>सुनिश्चित</a:t>
            </a:r>
            <a:r>
              <a:rPr lang="en-US" sz="1600" dirty="0"/>
              <a:t> </a:t>
            </a:r>
            <a:r>
              <a:rPr lang="en-US" sz="1600" dirty="0" err="1"/>
              <a:t>करते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 err="1"/>
              <a:t>नाभिक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 smtClean="0"/>
              <a:t>जोड़कर</a:t>
            </a:r>
            <a:r>
              <a:rPr lang="en-US" sz="1600" dirty="0" smtClean="0"/>
              <a:t>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HP\Desktop\NUCLEAR ENERGY\NUCLEAR ENERGY PIX\Page 05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0" y="0"/>
            <a:ext cx="7777162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44037" y="924719"/>
            <a:ext cx="38798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47" y="948055"/>
            <a:ext cx="25672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मैंने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ऐसी</a:t>
            </a:r>
            <a:r>
              <a:rPr lang="en-US" sz="1400" dirty="0"/>
              <a:t> </a:t>
            </a:r>
            <a:r>
              <a:rPr lang="en-US" sz="1400" dirty="0" err="1"/>
              <a:t>प्रणाली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आविष्कार</a:t>
            </a:r>
            <a:r>
              <a:rPr lang="en-US" sz="1400" dirty="0"/>
              <a:t> </a:t>
            </a:r>
            <a:r>
              <a:rPr lang="en-US" sz="1400" dirty="0" err="1"/>
              <a:t>किया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जो</a:t>
            </a:r>
            <a:r>
              <a:rPr lang="en-US" sz="1400" dirty="0"/>
              <a:t> </a:t>
            </a:r>
            <a:r>
              <a:rPr lang="en-US" sz="1400" dirty="0" err="1"/>
              <a:t>हर</a:t>
            </a:r>
            <a:r>
              <a:rPr lang="en-US" sz="1400" dirty="0"/>
              <a:t> </a:t>
            </a:r>
            <a:r>
              <a:rPr lang="en-US" sz="1400" dirty="0" err="1"/>
              <a:t>रात</a:t>
            </a:r>
            <a:r>
              <a:rPr lang="en-US" sz="1400" dirty="0"/>
              <a:t> </a:t>
            </a:r>
            <a:r>
              <a:rPr lang="en-US" sz="1400" dirty="0" err="1"/>
              <a:t>गुफा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गर्म</a:t>
            </a:r>
            <a:r>
              <a:rPr lang="en-US" sz="1400" dirty="0"/>
              <a:t> </a:t>
            </a:r>
            <a:r>
              <a:rPr lang="en-US" sz="1400" dirty="0" err="1"/>
              <a:t>पत्थरों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भरी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ट्रे</a:t>
            </a:r>
            <a:r>
              <a:rPr lang="en-US" sz="1400" dirty="0"/>
              <a:t> </a:t>
            </a:r>
            <a:r>
              <a:rPr lang="en-US" sz="1400" dirty="0" err="1"/>
              <a:t>खींच</a:t>
            </a:r>
            <a:r>
              <a:rPr lang="en-US" sz="1400" dirty="0"/>
              <a:t> </a:t>
            </a:r>
            <a:r>
              <a:rPr lang="en-US" sz="1400" dirty="0" err="1"/>
              <a:t>सकेगी</a:t>
            </a:r>
            <a:r>
              <a:rPr lang="en-US" sz="1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1770" y="795655"/>
            <a:ext cx="1828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दिन</a:t>
            </a:r>
            <a:r>
              <a:rPr lang="en-US" sz="1400" dirty="0" smtClean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समय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"</a:t>
            </a:r>
            <a:r>
              <a:rPr lang="en-US" sz="1400" dirty="0" err="1"/>
              <a:t>जुगाड़</a:t>
            </a:r>
            <a:r>
              <a:rPr lang="en-US" sz="1400" dirty="0"/>
              <a:t>"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 smtClean="0"/>
              <a:t>भार</a:t>
            </a:r>
            <a:r>
              <a:rPr lang="en-US" sz="1400" dirty="0" smtClean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वापिस</a:t>
            </a:r>
            <a:r>
              <a:rPr lang="en-US" sz="1400" dirty="0"/>
              <a:t> </a:t>
            </a:r>
            <a:r>
              <a:rPr lang="en-US" sz="1400" dirty="0" err="1"/>
              <a:t>उठा</a:t>
            </a:r>
            <a:r>
              <a:rPr lang="en-US" sz="1400" dirty="0"/>
              <a:t> </a:t>
            </a:r>
            <a:r>
              <a:rPr lang="en-US" sz="1400" dirty="0" err="1"/>
              <a:t>सकूंगा</a:t>
            </a:r>
            <a:r>
              <a:rPr lang="en-US" sz="1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8897" y="848519"/>
            <a:ext cx="18377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अच्छा</a:t>
            </a:r>
            <a:r>
              <a:rPr lang="en-US" sz="1400" dirty="0"/>
              <a:t> </a:t>
            </a:r>
            <a:r>
              <a:rPr lang="en-US" sz="1400" dirty="0" err="1"/>
              <a:t>तो</a:t>
            </a:r>
            <a:r>
              <a:rPr lang="en-US" sz="1400" dirty="0"/>
              <a:t> </a:t>
            </a:r>
            <a:r>
              <a:rPr lang="hi-IN" sz="1400" dirty="0"/>
              <a:t>तुम</a:t>
            </a:r>
            <a:r>
              <a:rPr lang="en-US" sz="1400" dirty="0" smtClean="0"/>
              <a:t> </a:t>
            </a:r>
            <a:r>
              <a:rPr lang="en-US" sz="1400" dirty="0"/>
              <a:t>"</a:t>
            </a:r>
            <a:r>
              <a:rPr lang="en-US" sz="1400" dirty="0" err="1"/>
              <a:t>स्थितिज-ऊर्जा</a:t>
            </a:r>
            <a:r>
              <a:rPr lang="en-US" sz="1400" dirty="0"/>
              <a:t>"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संग्रहित</a:t>
            </a:r>
            <a:r>
              <a:rPr lang="en-US" sz="1400" dirty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r>
              <a:rPr lang="en-US" sz="1400" dirty="0" err="1" smtClean="0"/>
              <a:t>रहे</a:t>
            </a:r>
            <a:r>
              <a:rPr lang="en-US" sz="1400" dirty="0" smtClean="0"/>
              <a:t> </a:t>
            </a:r>
            <a:r>
              <a:rPr lang="hi-IN" sz="1400" dirty="0" smtClean="0"/>
              <a:t>हो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805237" y="3744119"/>
            <a:ext cx="3514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उससे</a:t>
            </a:r>
            <a:r>
              <a:rPr lang="en-US" sz="1400" dirty="0"/>
              <a:t> </a:t>
            </a:r>
            <a:r>
              <a:rPr lang="en-US" sz="1400" dirty="0" err="1"/>
              <a:t>ज़रूर</a:t>
            </a:r>
            <a:r>
              <a:rPr lang="en-US" sz="1400" dirty="0"/>
              <a:t> </a:t>
            </a:r>
            <a:r>
              <a:rPr lang="en-US" sz="1400" dirty="0" err="1"/>
              <a:t>मदद</a:t>
            </a:r>
            <a:r>
              <a:rPr lang="en-US" sz="1400" dirty="0"/>
              <a:t> </a:t>
            </a:r>
            <a:r>
              <a:rPr lang="en-US" sz="1400" dirty="0" err="1"/>
              <a:t>मिलेगी</a:t>
            </a:r>
            <a:r>
              <a:rPr lang="en-US" sz="1400" dirty="0"/>
              <a:t>, </a:t>
            </a:r>
            <a:r>
              <a:rPr lang="en-US" sz="1400" dirty="0" err="1"/>
              <a:t>लेकिन</a:t>
            </a:r>
            <a:r>
              <a:rPr lang="en-US" sz="1400" dirty="0"/>
              <a:t> </a:t>
            </a:r>
            <a:r>
              <a:rPr lang="en-US" sz="1400" dirty="0" err="1"/>
              <a:t>हम</a:t>
            </a:r>
            <a:r>
              <a:rPr lang="en-US" sz="1400" dirty="0"/>
              <a:t> </a:t>
            </a:r>
            <a:r>
              <a:rPr lang="en-US" sz="1400" dirty="0" err="1"/>
              <a:t>हमेशा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ही</a:t>
            </a:r>
            <a:r>
              <a:rPr lang="en-US" sz="1400" dirty="0" smtClean="0"/>
              <a:t> </a:t>
            </a:r>
            <a:r>
              <a:rPr lang="en-US" sz="1400" dirty="0" err="1"/>
              <a:t>क्यों</a:t>
            </a:r>
            <a:r>
              <a:rPr lang="en-US" sz="1400" dirty="0"/>
              <a:t> </a:t>
            </a:r>
            <a:r>
              <a:rPr lang="en-US" sz="1400" dirty="0" err="1"/>
              <a:t>इस</a:t>
            </a:r>
            <a:r>
              <a:rPr lang="en-US" sz="1400" dirty="0"/>
              <a:t> </a:t>
            </a:r>
            <a:r>
              <a:rPr lang="en-US" sz="1400" dirty="0" err="1"/>
              <a:t>तरह</a:t>
            </a:r>
            <a:r>
              <a:rPr lang="en-US" sz="1400" dirty="0"/>
              <a:t> </a:t>
            </a:r>
            <a:r>
              <a:rPr lang="hi-IN" sz="1400" dirty="0" smtClean="0"/>
              <a:t>से</a:t>
            </a:r>
            <a:r>
              <a:rPr lang="en-US" sz="1400" dirty="0" smtClean="0"/>
              <a:t> </a:t>
            </a:r>
            <a:r>
              <a:rPr lang="en-US" sz="1400" dirty="0" err="1" smtClean="0"/>
              <a:t>मेहनत</a:t>
            </a:r>
            <a:r>
              <a:rPr lang="en-US" sz="1400" dirty="0" smtClean="0"/>
              <a:t>-</a:t>
            </a:r>
            <a:r>
              <a:rPr lang="hi-IN" sz="1400" dirty="0" smtClean="0"/>
              <a:t>मशक्कत</a:t>
            </a:r>
            <a:r>
              <a:rPr lang="en-US" sz="1400" dirty="0" smtClean="0"/>
              <a:t> </a:t>
            </a:r>
            <a:r>
              <a:rPr lang="en-US" sz="1400" dirty="0" err="1" smtClean="0"/>
              <a:t>करें</a:t>
            </a:r>
            <a:r>
              <a:rPr lang="en-US" sz="14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81037" y="4592499"/>
            <a:ext cx="1556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अब</a:t>
            </a:r>
            <a:r>
              <a:rPr lang="en-US" sz="1400" dirty="0"/>
              <a:t> </a:t>
            </a:r>
            <a:r>
              <a:rPr lang="en-US" sz="1400" dirty="0" err="1"/>
              <a:t>तुम</a:t>
            </a:r>
            <a:r>
              <a:rPr lang="en-US" sz="1400" dirty="0"/>
              <a:t> </a:t>
            </a:r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रहे</a:t>
            </a:r>
            <a:r>
              <a:rPr lang="en-US" sz="1400" dirty="0" smtClean="0"/>
              <a:t> </a:t>
            </a:r>
            <a:r>
              <a:rPr lang="en-US" sz="1400" dirty="0" err="1"/>
              <a:t>हो</a:t>
            </a:r>
            <a:r>
              <a:rPr lang="en-US" sz="1400" dirty="0"/>
              <a:t>, </a:t>
            </a:r>
            <a:r>
              <a:rPr lang="en-US" sz="1400" dirty="0" err="1"/>
              <a:t>आर्ची</a:t>
            </a:r>
            <a:r>
              <a:rPr lang="en-US" sz="1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04837" y="6497499"/>
            <a:ext cx="225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hi-IN" sz="1400" dirty="0" smtClean="0"/>
              <a:t>इस</a:t>
            </a:r>
            <a:r>
              <a:rPr lang="en-US" sz="1400" dirty="0" smtClean="0"/>
              <a:t> </a:t>
            </a:r>
            <a:r>
              <a:rPr lang="en-US" sz="1400" dirty="0" err="1" smtClean="0"/>
              <a:t>ऊर्जा</a:t>
            </a:r>
            <a:r>
              <a:rPr lang="en-US" sz="1400" dirty="0" smtClean="0"/>
              <a:t> </a:t>
            </a:r>
            <a:r>
              <a:rPr lang="en-US" sz="1400" dirty="0" err="1"/>
              <a:t>संग्रह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 smtClean="0"/>
              <a:t>तरीके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err="1" smtClean="0"/>
              <a:t>को</a:t>
            </a:r>
            <a:r>
              <a:rPr lang="en-US" sz="1400" dirty="0" smtClean="0"/>
              <a:t> </a:t>
            </a:r>
            <a:r>
              <a:rPr lang="en-US" sz="1400" dirty="0" err="1"/>
              <a:t>बेहतर</a:t>
            </a:r>
            <a:r>
              <a:rPr lang="en-US" sz="1400" dirty="0"/>
              <a:t> </a:t>
            </a:r>
            <a:r>
              <a:rPr lang="en-US" sz="1400" dirty="0" err="1"/>
              <a:t>बना</a:t>
            </a:r>
            <a:r>
              <a:rPr lang="en-US" sz="1400" dirty="0"/>
              <a:t> </a:t>
            </a:r>
            <a:r>
              <a:rPr lang="en-US" sz="1400" dirty="0" err="1"/>
              <a:t>रहा</a:t>
            </a:r>
            <a:r>
              <a:rPr lang="en-US" sz="1400" dirty="0"/>
              <a:t> </a:t>
            </a:r>
            <a:r>
              <a:rPr lang="en-US" sz="1400" dirty="0" err="1"/>
              <a:t>हूँ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3513628" y="4560136"/>
            <a:ext cx="901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/>
              <a:t>हम</a:t>
            </a:r>
            <a:r>
              <a:rPr lang="en-US" sz="1400" dirty="0" smtClean="0"/>
              <a:t> </a:t>
            </a:r>
            <a:r>
              <a:rPr lang="en-US" sz="1400" dirty="0" err="1"/>
              <a:t>वहां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44129" y="4898690"/>
            <a:ext cx="2118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तुमने</a:t>
            </a:r>
            <a:r>
              <a:rPr lang="en-US" sz="1400" dirty="0"/>
              <a:t> </a:t>
            </a:r>
            <a:r>
              <a:rPr lang="en-US" sz="1400" dirty="0" err="1"/>
              <a:t>उस</a:t>
            </a:r>
            <a:r>
              <a:rPr lang="en-US" sz="1400" dirty="0"/>
              <a:t> </a:t>
            </a:r>
            <a:r>
              <a:rPr lang="en-US" sz="1400" dirty="0" err="1"/>
              <a:t>बक्से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ऊर्जा</a:t>
            </a:r>
            <a:r>
              <a:rPr lang="en-US" sz="1400" dirty="0" smtClean="0"/>
              <a:t> </a:t>
            </a:r>
            <a:r>
              <a:rPr lang="en-US" sz="1400" dirty="0" err="1"/>
              <a:t>इकट्ठी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2580" y="7325519"/>
            <a:ext cx="21034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मैंने</a:t>
            </a:r>
            <a:r>
              <a:rPr lang="en-US" sz="1400" dirty="0"/>
              <a:t> </a:t>
            </a:r>
            <a:r>
              <a:rPr lang="en-US" sz="1400" dirty="0" err="1"/>
              <a:t>जो</a:t>
            </a:r>
            <a:r>
              <a:rPr lang="en-US" sz="1400" dirty="0"/>
              <a:t> </a:t>
            </a:r>
            <a:r>
              <a:rPr lang="en-US" sz="1400" dirty="0" err="1"/>
              <a:t>सिस्टम</a:t>
            </a:r>
            <a:r>
              <a:rPr lang="en-US" sz="1400" dirty="0"/>
              <a:t> </a:t>
            </a:r>
            <a:r>
              <a:rPr lang="en-US" sz="1400" dirty="0" err="1"/>
              <a:t>डिज़ाइन</a:t>
            </a:r>
            <a:r>
              <a:rPr lang="en-US" sz="1400" dirty="0"/>
              <a:t> </a:t>
            </a:r>
            <a:r>
              <a:rPr lang="en-US" sz="1400" dirty="0" err="1"/>
              <a:t>किया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hi-IN" sz="1400" dirty="0" smtClean="0"/>
              <a:t>सिर्फ</a:t>
            </a:r>
            <a:r>
              <a:rPr lang="en-US" sz="1400" dirty="0" smtClean="0"/>
              <a:t> </a:t>
            </a:r>
            <a:r>
              <a:rPr lang="en-US" sz="1400" dirty="0" err="1" smtClean="0"/>
              <a:t>आंतरिक</a:t>
            </a:r>
            <a:r>
              <a:rPr lang="en-US" sz="1400" dirty="0" smtClean="0"/>
              <a:t> </a:t>
            </a:r>
            <a:r>
              <a:rPr lang="en-US" sz="1400" dirty="0" err="1"/>
              <a:t>ऊर्जा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भंडारण</a:t>
            </a:r>
            <a:r>
              <a:rPr lang="en-US" sz="1400" dirty="0"/>
              <a:t> </a:t>
            </a:r>
            <a:r>
              <a:rPr lang="en-US" sz="1400" dirty="0" err="1"/>
              <a:t>करता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3837" y="9406255"/>
            <a:ext cx="2514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400" dirty="0" smtClean="0"/>
              <a:t>मैं</a:t>
            </a:r>
            <a:r>
              <a:rPr lang="en-US" sz="1400" dirty="0" smtClean="0"/>
              <a:t> </a:t>
            </a:r>
            <a:r>
              <a:rPr lang="hi-IN" sz="1400" dirty="0" smtClean="0"/>
              <a:t>इस</a:t>
            </a:r>
            <a:r>
              <a:rPr lang="en-US" sz="1400" dirty="0" smtClean="0"/>
              <a:t> </a:t>
            </a:r>
            <a:r>
              <a:rPr lang="en-US" sz="1400" dirty="0" err="1" smtClean="0"/>
              <a:t>ऊर्जा</a:t>
            </a:r>
            <a:r>
              <a:rPr lang="en-US" sz="1400" dirty="0" smtClean="0"/>
              <a:t> </a:t>
            </a:r>
            <a:r>
              <a:rPr lang="hi-IN" sz="1400" dirty="0" smtClean="0"/>
              <a:t>को</a:t>
            </a:r>
            <a:r>
              <a:rPr lang="en-US" sz="1400" dirty="0" smtClean="0"/>
              <a:t> </a:t>
            </a:r>
            <a:r>
              <a:rPr lang="en-US" sz="1400" dirty="0" err="1" smtClean="0"/>
              <a:t>इधर-उधर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err="1" smtClean="0"/>
              <a:t>ले</a:t>
            </a:r>
            <a:r>
              <a:rPr lang="en-US" sz="1400" dirty="0" smtClean="0"/>
              <a:t> </a:t>
            </a:r>
            <a:r>
              <a:rPr lang="en-US" sz="1400" dirty="0" err="1" smtClean="0"/>
              <a:t>जा</a:t>
            </a:r>
            <a:r>
              <a:rPr lang="en-US" sz="1400" dirty="0" smtClean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 </a:t>
            </a:r>
            <a:r>
              <a:rPr lang="en-US" sz="1400" dirty="0" err="1"/>
              <a:t>हूं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उसे</a:t>
            </a:r>
            <a:r>
              <a:rPr lang="en-US" sz="1400" dirty="0"/>
              <a:t> </a:t>
            </a:r>
            <a:r>
              <a:rPr lang="en-US" sz="1400" dirty="0" err="1"/>
              <a:t>फिर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उपयोग</a:t>
            </a:r>
            <a:r>
              <a:rPr lang="en-US" sz="1400" dirty="0" smtClean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 </a:t>
            </a:r>
            <a:r>
              <a:rPr lang="en-US" sz="1400" dirty="0" err="1"/>
              <a:t>हूं</a:t>
            </a:r>
            <a:r>
              <a:rPr lang="en-US" sz="14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24237" y="7664817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682369" y="5877719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??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0722" name="Picture 2" descr="C:\Users\HP\Desktop\NUCLEAR ENERGY\NUCLEAR ENERGY PIX\Page 32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6" y="-1588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00637" y="8239919"/>
            <a:ext cx="2209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  </a:t>
            </a:r>
            <a:r>
              <a:rPr lang="en-US" sz="1500" dirty="0" err="1" smtClean="0"/>
              <a:t>ज़रा</a:t>
            </a:r>
            <a:r>
              <a:rPr lang="en-US" sz="1500" dirty="0" smtClean="0"/>
              <a:t> </a:t>
            </a:r>
            <a:r>
              <a:rPr lang="en-US" sz="1500" dirty="0" err="1"/>
              <a:t>रुको</a:t>
            </a:r>
            <a:r>
              <a:rPr lang="en-US" sz="1500" dirty="0"/>
              <a:t>! </a:t>
            </a:r>
            <a:endParaRPr lang="en-US" sz="1500" dirty="0" smtClean="0"/>
          </a:p>
          <a:p>
            <a:pPr algn="ctr"/>
            <a:r>
              <a:rPr lang="en-US" sz="1500" dirty="0" smtClean="0"/>
              <a:t>.. </a:t>
            </a:r>
            <a:r>
              <a:rPr lang="en-US" sz="1500" dirty="0"/>
              <a:t>2 + 3 = 5,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लेकिन</a:t>
            </a:r>
            <a:r>
              <a:rPr lang="en-US" sz="1500" dirty="0" smtClean="0"/>
              <a:t> </a:t>
            </a:r>
            <a:r>
              <a:rPr lang="en-US" sz="1500" dirty="0" err="1"/>
              <a:t>हीलियम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सिर्फ</a:t>
            </a:r>
            <a:r>
              <a:rPr lang="en-US" sz="1500" dirty="0" smtClean="0"/>
              <a:t> </a:t>
            </a:r>
            <a:r>
              <a:rPr lang="en-US" sz="1500" dirty="0"/>
              <a:t>4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नूक्लीओन्स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3837" y="899656"/>
            <a:ext cx="3676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नृत्य</a:t>
            </a:r>
            <a:r>
              <a:rPr lang="en-US" sz="1500" dirty="0"/>
              <a:t> </a:t>
            </a:r>
            <a:r>
              <a:rPr lang="en-US" sz="1500" dirty="0" err="1"/>
              <a:t>सच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वहशी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अणु</a:t>
            </a:r>
            <a:r>
              <a:rPr lang="en-US" sz="1500" dirty="0" smtClean="0"/>
              <a:t> </a:t>
            </a:r>
            <a:r>
              <a:rPr lang="en-US" sz="1500" dirty="0" err="1"/>
              <a:t>विखंडित</a:t>
            </a:r>
            <a:r>
              <a:rPr lang="en-US" sz="1500" dirty="0"/>
              <a:t> </a:t>
            </a:r>
            <a:r>
              <a:rPr lang="en-US" sz="1500" dirty="0" err="1"/>
              <a:t>होते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, </a:t>
            </a:r>
            <a:r>
              <a:rPr lang="en-US" sz="1500" dirty="0" err="1"/>
              <a:t>टूटते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इलेक्ट्रॉन</a:t>
            </a:r>
            <a:r>
              <a:rPr lang="en-US" sz="1500" dirty="0"/>
              <a:t>, </a:t>
            </a:r>
            <a:r>
              <a:rPr lang="en-US" sz="1500" dirty="0" err="1"/>
              <a:t>मधुमक्खियों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तरह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चारों</a:t>
            </a:r>
            <a:r>
              <a:rPr lang="en-US" sz="1500" dirty="0"/>
              <a:t> </a:t>
            </a:r>
            <a:r>
              <a:rPr lang="en-US" sz="1500" dirty="0" err="1"/>
              <a:t>ओर</a:t>
            </a:r>
            <a:r>
              <a:rPr lang="en-US" sz="1500" dirty="0"/>
              <a:t> </a:t>
            </a:r>
            <a:r>
              <a:rPr lang="en-US" sz="1500" dirty="0" err="1"/>
              <a:t>परिक्रमा</a:t>
            </a:r>
            <a:r>
              <a:rPr lang="en-US" sz="1500" dirty="0"/>
              <a:t> </a:t>
            </a:r>
            <a:r>
              <a:rPr lang="en-US" sz="1500" dirty="0" err="1"/>
              <a:t>करते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4734" y="2988502"/>
            <a:ext cx="6319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अरे</a:t>
            </a:r>
            <a:r>
              <a:rPr lang="en-US" sz="1500" dirty="0"/>
              <a:t>!...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818952" y="2231787"/>
            <a:ext cx="20457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 err="1"/>
              <a:t>तीन</a:t>
            </a:r>
            <a:r>
              <a:rPr lang="en-US" sz="1500" b="1" dirty="0"/>
              <a:t> </a:t>
            </a:r>
            <a:r>
              <a:rPr lang="en-US" sz="1500" b="1" dirty="0" err="1"/>
              <a:t>हजार</a:t>
            </a:r>
            <a:r>
              <a:rPr lang="en-US" sz="1500" b="1" dirty="0"/>
              <a:t> </a:t>
            </a:r>
            <a:r>
              <a:rPr lang="en-US" sz="1500" b="1" dirty="0" err="1"/>
              <a:t>डिग्री</a:t>
            </a:r>
            <a:r>
              <a:rPr lang="en-US" sz="1500" b="1" dirty="0"/>
              <a:t> </a:t>
            </a:r>
            <a:r>
              <a:rPr lang="en-US" sz="1500" b="1" dirty="0" err="1"/>
              <a:t>तापमान</a:t>
            </a:r>
            <a:r>
              <a:rPr lang="en-US" sz="1500" b="1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538567" y="2776855"/>
            <a:ext cx="3114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ऐसा</a:t>
            </a:r>
            <a:r>
              <a:rPr lang="en-US" sz="1400" dirty="0"/>
              <a:t> </a:t>
            </a:r>
            <a:r>
              <a:rPr lang="en-US" sz="1400" dirty="0" err="1"/>
              <a:t>कोई</a:t>
            </a:r>
            <a:r>
              <a:rPr lang="en-US" sz="1400" dirty="0"/>
              <a:t> </a:t>
            </a:r>
            <a:r>
              <a:rPr lang="en-US" sz="1400" dirty="0" err="1"/>
              <a:t>रास्ता</a:t>
            </a:r>
            <a:r>
              <a:rPr lang="en-US" sz="1400" dirty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जिससे</a:t>
            </a:r>
            <a:r>
              <a:rPr lang="en-US" sz="1400" dirty="0"/>
              <a:t> </a:t>
            </a:r>
            <a:r>
              <a:rPr lang="en-US" sz="1400" dirty="0" err="1"/>
              <a:t>हम</a:t>
            </a:r>
            <a:r>
              <a:rPr lang="en-US" sz="1400" dirty="0"/>
              <a:t> </a:t>
            </a:r>
            <a:r>
              <a:rPr lang="en-US" sz="1400" dirty="0" err="1"/>
              <a:t>उन</a:t>
            </a:r>
            <a:r>
              <a:rPr lang="en-US" sz="1400" dirty="0"/>
              <a:t> </a:t>
            </a:r>
            <a:r>
              <a:rPr lang="en-US" sz="1400" dirty="0" err="1"/>
              <a:t>नाभिकों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चारों</a:t>
            </a:r>
            <a:r>
              <a:rPr lang="en-US" sz="1400" dirty="0"/>
              <a:t> </a:t>
            </a:r>
            <a:r>
              <a:rPr lang="en-US" sz="1400" dirty="0" err="1"/>
              <a:t>ओर</a:t>
            </a:r>
            <a:r>
              <a:rPr lang="en-US" sz="1400" dirty="0"/>
              <a:t> </a:t>
            </a:r>
            <a:r>
              <a:rPr lang="en-US" sz="1400" dirty="0" err="1"/>
              <a:t>परिक्रमा</a:t>
            </a:r>
            <a:r>
              <a:rPr lang="en-US" sz="1400" dirty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r>
              <a:rPr lang="en-US" sz="1400" dirty="0" err="1"/>
              <a:t>सकें</a:t>
            </a:r>
            <a:r>
              <a:rPr lang="en-US" sz="1400" dirty="0"/>
              <a:t>, </a:t>
            </a:r>
            <a:r>
              <a:rPr lang="en-US" sz="1400" dirty="0" err="1"/>
              <a:t>क्योंकि</a:t>
            </a:r>
            <a:r>
              <a:rPr lang="en-US" sz="1400" dirty="0"/>
              <a:t> </a:t>
            </a:r>
            <a:r>
              <a:rPr lang="en-US" sz="1400" dirty="0" err="1"/>
              <a:t>वे</a:t>
            </a:r>
            <a:r>
              <a:rPr lang="en-US" sz="1400" dirty="0"/>
              <a:t> </a:t>
            </a:r>
            <a:r>
              <a:rPr lang="en-US" sz="1400" dirty="0" err="1"/>
              <a:t>हमेशा</a:t>
            </a:r>
            <a:r>
              <a:rPr lang="en-US" sz="1400" dirty="0"/>
              <a:t> </a:t>
            </a:r>
            <a:r>
              <a:rPr lang="en-US" sz="1400" dirty="0" err="1"/>
              <a:t>गतिशील</a:t>
            </a:r>
            <a:r>
              <a:rPr lang="en-US" sz="1400" dirty="0"/>
              <a:t> </a:t>
            </a:r>
            <a:r>
              <a:rPr lang="en-US" sz="1400" dirty="0" err="1"/>
              <a:t>रहते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38437" y="3667650"/>
            <a:ext cx="3575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अरे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hi-IN" sz="1500" dirty="0"/>
              <a:t>नरक</a:t>
            </a:r>
            <a:r>
              <a:rPr lang="en-US" sz="1500" dirty="0" smtClean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आग</a:t>
            </a:r>
            <a:r>
              <a:rPr lang="en-US" sz="1500" dirty="0"/>
              <a:t> </a:t>
            </a:r>
            <a:r>
              <a:rPr lang="en-US" sz="1500" dirty="0" err="1"/>
              <a:t>जैसी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मैं</a:t>
            </a:r>
            <a:r>
              <a:rPr lang="en-US" sz="1500" dirty="0" smtClean="0"/>
              <a:t> </a:t>
            </a:r>
            <a:r>
              <a:rPr lang="en-US" sz="1500" dirty="0" err="1"/>
              <a:t>अब</a:t>
            </a:r>
            <a:r>
              <a:rPr lang="en-US" sz="1500" dirty="0"/>
              <a:t> </a:t>
            </a:r>
            <a:r>
              <a:rPr lang="en-US" sz="1500" dirty="0" err="1"/>
              <a:t>हार</a:t>
            </a:r>
            <a:r>
              <a:rPr lang="en-US" sz="1500" dirty="0"/>
              <a:t> </a:t>
            </a:r>
            <a:r>
              <a:rPr lang="en-US" sz="1500" dirty="0" err="1"/>
              <a:t>मानता</a:t>
            </a:r>
            <a:r>
              <a:rPr lang="en-US" sz="1500" dirty="0"/>
              <a:t> </a:t>
            </a:r>
            <a:r>
              <a:rPr lang="en-US" sz="1500" dirty="0" err="1"/>
              <a:t>हूं</a:t>
            </a:r>
            <a:r>
              <a:rPr lang="en-US" sz="1500" dirty="0"/>
              <a:t>...</a:t>
            </a:r>
          </a:p>
        </p:txBody>
      </p:sp>
      <p:sp>
        <p:nvSpPr>
          <p:cNvPr id="9" name="Rectangle 8"/>
          <p:cNvSpPr/>
          <p:nvPr/>
        </p:nvSpPr>
        <p:spPr>
          <a:xfrm>
            <a:off x="-101238" y="4396165"/>
            <a:ext cx="78641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गर्म</a:t>
            </a:r>
            <a:r>
              <a:rPr lang="en-US" sz="1500" dirty="0"/>
              <a:t> </a:t>
            </a:r>
            <a:r>
              <a:rPr lang="en-US" sz="1500" dirty="0" err="1"/>
              <a:t>गैस</a:t>
            </a:r>
            <a:r>
              <a:rPr lang="en-US" sz="1500" dirty="0"/>
              <a:t>,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मुक्त</a:t>
            </a:r>
            <a:r>
              <a:rPr lang="en-US" sz="1500" dirty="0"/>
              <a:t> </a:t>
            </a:r>
            <a:r>
              <a:rPr lang="en-US" sz="1500" dirty="0" err="1"/>
              <a:t>इलेक्ट्रॉन्स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सूप</a:t>
            </a:r>
            <a:r>
              <a:rPr lang="en-US" sz="1500" dirty="0"/>
              <a:t> </a:t>
            </a:r>
            <a:r>
              <a:rPr lang="en-US" sz="1500" dirty="0" err="1" smtClean="0"/>
              <a:t>बन</a:t>
            </a:r>
            <a:r>
              <a:rPr lang="en-US" sz="1500" dirty="0" smtClean="0"/>
              <a:t> </a:t>
            </a:r>
            <a:r>
              <a:rPr lang="hi-IN" sz="1500" dirty="0" smtClean="0"/>
              <a:t>जाएगी</a:t>
            </a:r>
            <a:r>
              <a:rPr lang="en-US" sz="1500" dirty="0" smtClean="0"/>
              <a:t> -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गर्म</a:t>
            </a:r>
            <a:r>
              <a:rPr lang="en-US" sz="1500" dirty="0"/>
              <a:t> </a:t>
            </a:r>
            <a:r>
              <a:rPr lang="en-US" sz="1500" dirty="0" err="1"/>
              <a:t>प्लाज्मा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95936" y="5391198"/>
            <a:ext cx="17892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गर्म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मार्सेल</a:t>
            </a:r>
            <a:r>
              <a:rPr lang="en-US" sz="1500" dirty="0"/>
              <a:t>, </a:t>
            </a:r>
            <a:r>
              <a:rPr lang="en-US" sz="1500" dirty="0" err="1"/>
              <a:t>गर्म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69817" y="5437364"/>
            <a:ext cx="236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कभी-कभी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150-</a:t>
            </a:r>
            <a:r>
              <a:rPr lang="en-US" sz="1500" dirty="0" err="1" smtClean="0"/>
              <a:t>अरब</a:t>
            </a:r>
            <a:r>
              <a:rPr lang="en-US" sz="1500" dirty="0" smtClean="0"/>
              <a:t> </a:t>
            </a:r>
            <a:r>
              <a:rPr lang="en-US" sz="1500" dirty="0" err="1"/>
              <a:t>डिग्री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4187" y="6054944"/>
            <a:ext cx="18262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हम</a:t>
            </a:r>
            <a:r>
              <a:rPr lang="en-US" sz="1500" dirty="0" smtClean="0"/>
              <a:t> </a:t>
            </a:r>
            <a:r>
              <a:rPr lang="en-US" sz="1500" dirty="0" err="1"/>
              <a:t>चारों</a:t>
            </a:r>
            <a:r>
              <a:rPr lang="en-US" sz="1500" dirty="0"/>
              <a:t> </a:t>
            </a:r>
            <a:r>
              <a:rPr lang="en-US" sz="1500" dirty="0" err="1"/>
              <a:t>लोग</a:t>
            </a:r>
            <a:r>
              <a:rPr lang="en-US" sz="1500" dirty="0"/>
              <a:t> </a:t>
            </a:r>
            <a:r>
              <a:rPr lang="en-US" sz="1500" dirty="0" err="1"/>
              <a:t>इकट्ठे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ही</a:t>
            </a:r>
            <a:r>
              <a:rPr lang="en-US" sz="1500" dirty="0" smtClean="0"/>
              <a:t> </a:t>
            </a:r>
            <a:r>
              <a:rPr lang="en-US" sz="1500" dirty="0" err="1"/>
              <a:t>बेहतर</a:t>
            </a:r>
            <a:r>
              <a:rPr lang="en-US" sz="1500" dirty="0"/>
              <a:t> </a:t>
            </a:r>
            <a:r>
              <a:rPr lang="hi-IN" sz="1500" dirty="0"/>
              <a:t>होंगे. </a:t>
            </a:r>
            <a:endParaRPr lang="en-US" sz="1500" dirty="0"/>
          </a:p>
        </p:txBody>
      </p:sp>
      <p:sp>
        <p:nvSpPr>
          <p:cNvPr id="13" name="Rectangle 12"/>
          <p:cNvSpPr/>
          <p:nvPr/>
        </p:nvSpPr>
        <p:spPr>
          <a:xfrm>
            <a:off x="4150651" y="6834565"/>
            <a:ext cx="10727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क्या</a:t>
            </a:r>
            <a:r>
              <a:rPr lang="en-US" sz="1500" dirty="0"/>
              <a:t> </a:t>
            </a:r>
            <a:r>
              <a:rPr lang="en-US" sz="1500" dirty="0" err="1" smtClean="0"/>
              <a:t>ऐसा</a:t>
            </a:r>
            <a:r>
              <a:rPr lang="en-US" sz="1500" dirty="0" smtClean="0"/>
              <a:t> </a:t>
            </a:r>
            <a:r>
              <a:rPr lang="en-US" sz="1500" dirty="0" err="1" smtClean="0"/>
              <a:t>है</a:t>
            </a:r>
            <a:r>
              <a:rPr lang="en-US" sz="1500" dirty="0"/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85837" y="8721944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हां</a:t>
            </a:r>
            <a:r>
              <a:rPr lang="en-US" sz="1500" dirty="0"/>
              <a:t>, </a:t>
            </a:r>
            <a:r>
              <a:rPr lang="en-US" sz="1500" dirty="0" err="1"/>
              <a:t>इतने</a:t>
            </a:r>
            <a:r>
              <a:rPr lang="en-US" sz="1500" dirty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,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स्थिर</a:t>
            </a:r>
            <a:r>
              <a:rPr lang="en-US" sz="1500" dirty="0"/>
              <a:t> </a:t>
            </a:r>
            <a:r>
              <a:rPr lang="en-US" sz="1500" dirty="0" err="1"/>
              <a:t>रहेगा</a:t>
            </a:r>
            <a:r>
              <a:rPr lang="en-US" sz="1500" dirty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58554" y="6406196"/>
            <a:ext cx="728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वे</a:t>
            </a:r>
            <a:r>
              <a:rPr lang="en-US" sz="1200" dirty="0"/>
              <a:t> </a:t>
            </a:r>
            <a:endParaRPr lang="en-US" sz="1200" dirty="0" smtClean="0"/>
          </a:p>
          <a:p>
            <a:pPr algn="ctr"/>
            <a:r>
              <a:rPr lang="en-US" sz="1200" dirty="0" err="1" smtClean="0"/>
              <a:t>उत्साहित</a:t>
            </a:r>
            <a:endParaRPr lang="en-US" sz="1200" dirty="0" smtClean="0"/>
          </a:p>
          <a:p>
            <a:pPr algn="ctr"/>
            <a:r>
              <a:rPr lang="en-US" sz="1200" dirty="0" smtClean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...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38637" y="7520365"/>
            <a:ext cx="387985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i-IN" sz="1500" dirty="0" smtClean="0"/>
              <a:t>यह</a:t>
            </a:r>
            <a:r>
              <a:rPr lang="en-US" sz="1500" dirty="0" smtClean="0"/>
              <a:t> </a:t>
            </a:r>
            <a:r>
              <a:rPr lang="en-US" sz="1500" dirty="0" err="1" smtClean="0"/>
              <a:t>एक</a:t>
            </a:r>
            <a:r>
              <a:rPr lang="en-US" sz="1500" dirty="0" smtClean="0"/>
              <a:t> </a:t>
            </a:r>
            <a:r>
              <a:rPr lang="en-US" sz="1500" dirty="0" err="1"/>
              <a:t>गंदी</a:t>
            </a:r>
            <a:r>
              <a:rPr lang="en-US" sz="1500" dirty="0"/>
              <a:t> </a:t>
            </a:r>
            <a:r>
              <a:rPr lang="en-US" sz="1500" dirty="0" err="1" smtClean="0"/>
              <a:t>चाल</a:t>
            </a:r>
            <a:r>
              <a:rPr lang="en-US" sz="1500" dirty="0" smtClean="0"/>
              <a:t> </a:t>
            </a:r>
            <a:r>
              <a:rPr lang="en-US" sz="1500" dirty="0" err="1" smtClean="0"/>
              <a:t>है</a:t>
            </a:r>
            <a:r>
              <a:rPr lang="en-US" sz="1500" dirty="0" smtClean="0"/>
              <a:t>!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1746" name="Picture 2" descr="C:\Users\HP\Desktop\NUCLEAR ENERGY\NUCLEAR ENERGY PIX\Page 33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12894" y="674212"/>
            <a:ext cx="14558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माफ़</a:t>
            </a:r>
            <a:r>
              <a:rPr lang="en-US" sz="1500" dirty="0"/>
              <a:t> </a:t>
            </a:r>
            <a:r>
              <a:rPr lang="en-US" sz="1500" dirty="0" err="1"/>
              <a:t>करना</a:t>
            </a:r>
            <a:r>
              <a:rPr lang="en-US" sz="1500" dirty="0"/>
              <a:t> </a:t>
            </a:r>
            <a:r>
              <a:rPr lang="en-US" sz="1500" dirty="0" err="1"/>
              <a:t>साथी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739" y="3131542"/>
            <a:ext cx="1140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400" dirty="0" smtClean="0"/>
              <a:t>यही</a:t>
            </a:r>
            <a:r>
              <a:rPr lang="en-US" sz="1400" dirty="0" smtClean="0"/>
              <a:t> </a:t>
            </a:r>
            <a:r>
              <a:rPr lang="en-US" sz="1400" dirty="0" err="1" smtClean="0"/>
              <a:t>बेहतर</a:t>
            </a:r>
            <a:r>
              <a:rPr lang="en-US" sz="1400" dirty="0" smtClean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7876" y="3055342"/>
            <a:ext cx="982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क्षमा</a:t>
            </a:r>
            <a:r>
              <a:rPr lang="en-US" sz="1400" dirty="0"/>
              <a:t> </a:t>
            </a:r>
            <a:r>
              <a:rPr lang="en-US" sz="1400" dirty="0" err="1"/>
              <a:t>करना</a:t>
            </a:r>
            <a:r>
              <a:rPr lang="en-US" sz="1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8995" y="1195765"/>
            <a:ext cx="5501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अरे</a:t>
            </a:r>
            <a:r>
              <a:rPr lang="en-US" sz="1500" dirty="0"/>
              <a:t>!!</a:t>
            </a:r>
          </a:p>
        </p:txBody>
      </p:sp>
      <p:sp>
        <p:nvSpPr>
          <p:cNvPr id="8" name="Rectangle 7"/>
          <p:cNvSpPr/>
          <p:nvPr/>
        </p:nvSpPr>
        <p:spPr>
          <a:xfrm>
            <a:off x="4626897" y="1008122"/>
            <a:ext cx="21501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निराशा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कारण</a:t>
            </a:r>
            <a:r>
              <a:rPr lang="en-US" sz="1500" dirty="0"/>
              <a:t>,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अपने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सारी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लेकर</a:t>
            </a:r>
            <a:r>
              <a:rPr lang="en-US" sz="1500" dirty="0"/>
              <a:t> </a:t>
            </a:r>
            <a:r>
              <a:rPr lang="en-US" sz="1500" dirty="0" err="1"/>
              <a:t>चला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132" y="3962301"/>
            <a:ext cx="3290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मामले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,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फिशन</a:t>
            </a:r>
            <a:r>
              <a:rPr lang="en-US" sz="1500" dirty="0"/>
              <a:t> </a:t>
            </a:r>
            <a:r>
              <a:rPr lang="en-US" sz="1500" dirty="0" err="1"/>
              <a:t>जैसा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प्रदूषणकारी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क्योंकि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न्यूट्रॉन</a:t>
            </a:r>
            <a:r>
              <a:rPr lang="en-US" sz="1500" dirty="0"/>
              <a:t> </a:t>
            </a:r>
            <a:r>
              <a:rPr lang="en-US" sz="1500" dirty="0" err="1"/>
              <a:t>अपने</a:t>
            </a:r>
            <a:r>
              <a:rPr lang="en-US" sz="1500" dirty="0"/>
              <a:t> </a:t>
            </a:r>
            <a:r>
              <a:rPr lang="en-US" sz="1500" dirty="0" err="1"/>
              <a:t>आसपास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बदलते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2935" y="4125119"/>
            <a:ext cx="2552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इसलिए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लिथियम</a:t>
            </a:r>
            <a:r>
              <a:rPr lang="en-US" sz="1500" dirty="0"/>
              <a:t>-6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इन</a:t>
            </a:r>
            <a:r>
              <a:rPr lang="en-US" sz="1500" dirty="0"/>
              <a:t> </a:t>
            </a:r>
            <a:r>
              <a:rPr lang="en-US" sz="1500" dirty="0" err="1"/>
              <a:t>न्यूट्रॉन्स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सोखने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कोशिश</a:t>
            </a:r>
            <a:r>
              <a:rPr lang="en-US" sz="1500" dirty="0"/>
              <a:t> </a:t>
            </a:r>
            <a:r>
              <a:rPr lang="en-US" sz="1500" dirty="0" err="1"/>
              <a:t>करेंगे</a:t>
            </a:r>
            <a:r>
              <a:rPr lang="en-US" sz="1500" dirty="0"/>
              <a:t> </a:t>
            </a:r>
            <a:r>
              <a:rPr lang="en-US" sz="1500" dirty="0" err="1"/>
              <a:t>जिससे</a:t>
            </a:r>
            <a:r>
              <a:rPr lang="en-US" sz="1500" dirty="0"/>
              <a:t> </a:t>
            </a:r>
            <a:r>
              <a:rPr lang="en-US" sz="1500" dirty="0" err="1"/>
              <a:t>हमें</a:t>
            </a:r>
            <a:r>
              <a:rPr lang="en-US" sz="1500" dirty="0"/>
              <a:t> </a:t>
            </a:r>
            <a:r>
              <a:rPr lang="en-US" sz="1500" dirty="0" err="1"/>
              <a:t>हीलियम</a:t>
            </a:r>
            <a:r>
              <a:rPr lang="en-US" sz="1500" dirty="0"/>
              <a:t>-4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ट्रिटियम</a:t>
            </a:r>
            <a:r>
              <a:rPr lang="en-US" sz="1500" dirty="0"/>
              <a:t>-3 </a:t>
            </a:r>
            <a:r>
              <a:rPr lang="en-US" sz="1500" dirty="0" err="1"/>
              <a:t>मिले</a:t>
            </a:r>
            <a:r>
              <a:rPr lang="en-US" sz="15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5047718" y="6968838"/>
            <a:ext cx="38798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 </a:t>
            </a:r>
          </a:p>
          <a:p>
            <a:pPr algn="ctr"/>
            <a:endParaRPr lang="en-US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833437" y="7300456"/>
            <a:ext cx="27996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दूसरे</a:t>
            </a:r>
            <a:r>
              <a:rPr lang="en-US" sz="1500" dirty="0"/>
              <a:t> </a:t>
            </a:r>
            <a:r>
              <a:rPr lang="en-US" sz="1500" dirty="0" err="1"/>
              <a:t>शब्दों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, </a:t>
            </a:r>
            <a:r>
              <a:rPr lang="en-US" sz="1500" dirty="0" err="1"/>
              <a:t>लिथियम</a:t>
            </a:r>
            <a:r>
              <a:rPr lang="en-US" sz="1500" dirty="0"/>
              <a:t>-6 </a:t>
            </a:r>
            <a:r>
              <a:rPr lang="en-US" sz="1500" dirty="0" err="1"/>
              <a:t>एक</a:t>
            </a:r>
            <a:r>
              <a:rPr lang="en-US" sz="1500" dirty="0"/>
              <a:t> "</a:t>
            </a:r>
            <a:r>
              <a:rPr lang="en-US" sz="1500" dirty="0" err="1"/>
              <a:t>उपजाऊ</a:t>
            </a:r>
            <a:r>
              <a:rPr lang="en-US" sz="1500" dirty="0"/>
              <a:t>" </a:t>
            </a:r>
            <a:r>
              <a:rPr lang="en-US" sz="1500" dirty="0" err="1"/>
              <a:t>मिट्टी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काम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प्रतिक्रिया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हमें</a:t>
            </a:r>
            <a:r>
              <a:rPr lang="en-US" sz="1500" dirty="0"/>
              <a:t> "</a:t>
            </a:r>
            <a:r>
              <a:rPr lang="en-US" sz="1500" dirty="0" err="1"/>
              <a:t>फ्यूजन</a:t>
            </a:r>
            <a:r>
              <a:rPr lang="en-US" sz="1500" dirty="0"/>
              <a:t> </a:t>
            </a:r>
            <a:r>
              <a:rPr lang="en-US" sz="1500" dirty="0" err="1"/>
              <a:t>ईंधन</a:t>
            </a:r>
            <a:r>
              <a:rPr lang="en-US" sz="1500" dirty="0"/>
              <a:t>", </a:t>
            </a:r>
            <a:r>
              <a:rPr lang="en-US" sz="1500" dirty="0" err="1"/>
              <a:t>ट्रिटियम</a:t>
            </a:r>
            <a:r>
              <a:rPr lang="en-US" sz="1500" dirty="0"/>
              <a:t>-3 </a:t>
            </a:r>
            <a:r>
              <a:rPr lang="en-US" sz="1500" dirty="0" err="1"/>
              <a:t>मिलता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13" name="Rectangle 12"/>
          <p:cNvSpPr/>
          <p:nvPr/>
        </p:nvSpPr>
        <p:spPr>
          <a:xfrm>
            <a:off x="304799" y="10103863"/>
            <a:ext cx="48720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(*) </a:t>
            </a:r>
            <a:r>
              <a:rPr lang="en-US" sz="1400" dirty="0" err="1"/>
              <a:t>ट्रिटियम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अर्ध-जीवन</a:t>
            </a:r>
            <a:r>
              <a:rPr lang="en-US" sz="1400" dirty="0"/>
              <a:t> </a:t>
            </a:r>
            <a:r>
              <a:rPr lang="en-US" sz="1400" dirty="0" err="1"/>
              <a:t>केवल</a:t>
            </a:r>
            <a:r>
              <a:rPr lang="en-US" sz="1400" dirty="0"/>
              <a:t> 12-</a:t>
            </a:r>
            <a:r>
              <a:rPr lang="en-US" sz="1400" dirty="0" err="1"/>
              <a:t>वर्ष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होता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2912" y="9099035"/>
            <a:ext cx="19399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केवल</a:t>
            </a:r>
            <a:r>
              <a:rPr lang="en-US" sz="1500" dirty="0"/>
              <a:t> </a:t>
            </a:r>
            <a:r>
              <a:rPr lang="en-US" sz="1500" dirty="0" err="1"/>
              <a:t>ट्रिटियम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दुबारा</a:t>
            </a:r>
            <a:r>
              <a:rPr lang="en-US" sz="1500" dirty="0"/>
              <a:t> </a:t>
            </a:r>
            <a:r>
              <a:rPr lang="en-US" sz="1500" dirty="0" err="1"/>
              <a:t>पैदा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95837" y="7374424"/>
            <a:ext cx="25146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हाँ</a:t>
            </a:r>
            <a:r>
              <a:rPr lang="en-US" sz="1500" dirty="0"/>
              <a:t>,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सम्बन्ध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सुपर-जनरेटर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सौभाग्य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ट्रिटियम</a:t>
            </a:r>
            <a:r>
              <a:rPr lang="en-US" sz="1500" dirty="0"/>
              <a:t>-3 </a:t>
            </a:r>
            <a:r>
              <a:rPr lang="en-US" sz="1500" dirty="0" err="1"/>
              <a:t>अस्थिर</a:t>
            </a:r>
            <a:r>
              <a:rPr lang="en-US" sz="1500" dirty="0"/>
              <a:t> (*)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प्राकृतिक</a:t>
            </a:r>
            <a:r>
              <a:rPr lang="en-US" sz="1500" dirty="0"/>
              <a:t> </a:t>
            </a:r>
            <a:r>
              <a:rPr lang="en-US" sz="1500" dirty="0" err="1"/>
              <a:t>अवस्था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मौजूद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43398" y="6490296"/>
            <a:ext cx="7104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न्यूट्रॉन</a:t>
            </a:r>
            <a:r>
              <a:rPr lang="en-US" sz="1400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92150" y="6411119"/>
            <a:ext cx="954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लिथियम</a:t>
            </a:r>
            <a:r>
              <a:rPr lang="en-US" sz="1400" dirty="0"/>
              <a:t>-6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24052" y="5572919"/>
            <a:ext cx="995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err="1"/>
              <a:t>हीलियम</a:t>
            </a:r>
            <a:r>
              <a:rPr lang="en-US" sz="1400" dirty="0"/>
              <a:t>-4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05437" y="6182519"/>
            <a:ext cx="901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ट्रिटियम</a:t>
            </a:r>
            <a:r>
              <a:rPr lang="en-US" sz="1400" dirty="0"/>
              <a:t>-3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43031" y="2851706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600" dirty="0" smtClean="0"/>
              <a:t>बाप</a:t>
            </a:r>
            <a:r>
              <a:rPr lang="en-US" sz="1600" dirty="0" smtClean="0"/>
              <a:t> </a:t>
            </a:r>
            <a:r>
              <a:rPr lang="hi-IN" sz="1600" dirty="0" smtClean="0"/>
              <a:t>रे</a:t>
            </a:r>
            <a:r>
              <a:rPr lang="hi-IN" sz="1600" dirty="0"/>
              <a:t>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2770" name="Picture 2" descr="C:\Users\HP\Desktop\NUCLEAR ENERGY\NUCLEAR ENERGY PIX\Page 34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95637" y="7912289"/>
            <a:ext cx="34226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 </a:t>
            </a:r>
            <a:r>
              <a:rPr lang="en-US" sz="1500" dirty="0" err="1" smtClean="0"/>
              <a:t>हां</a:t>
            </a:r>
            <a:r>
              <a:rPr lang="en-US" sz="1500" dirty="0" smtClean="0"/>
              <a:t> </a:t>
            </a:r>
            <a:r>
              <a:rPr lang="en-US" sz="1500" dirty="0" err="1"/>
              <a:t>परमाणु</a:t>
            </a:r>
            <a:r>
              <a:rPr lang="en-US" sz="1500" dirty="0"/>
              <a:t> "</a:t>
            </a:r>
            <a:r>
              <a:rPr lang="en-US" sz="1500" dirty="0" err="1"/>
              <a:t>अग्नि</a:t>
            </a:r>
            <a:r>
              <a:rPr lang="en-US" sz="1500" dirty="0"/>
              <a:t>" </a:t>
            </a:r>
            <a:r>
              <a:rPr lang="en-US" sz="1500" dirty="0" err="1"/>
              <a:t>प्राप्त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रिएक्शन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err="1" smtClean="0"/>
              <a:t>में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r>
              <a:rPr lang="en-US" sz="1500" dirty="0" smtClean="0"/>
              <a:t>15-</a:t>
            </a:r>
            <a:r>
              <a:rPr lang="en-US" sz="1500" dirty="0" err="1" smtClean="0"/>
              <a:t>करोड़</a:t>
            </a:r>
            <a:r>
              <a:rPr lang="en-US" sz="1500" dirty="0" smtClean="0"/>
              <a:t> </a:t>
            </a:r>
            <a:r>
              <a:rPr lang="en-US" sz="1500" dirty="0" err="1"/>
              <a:t>डिग्री</a:t>
            </a:r>
            <a:r>
              <a:rPr lang="en-US" sz="1500" dirty="0"/>
              <a:t> </a:t>
            </a:r>
            <a:r>
              <a:rPr lang="hi-IN" sz="1500" dirty="0" smtClean="0"/>
              <a:t>के</a:t>
            </a:r>
            <a:r>
              <a:rPr lang="en-US" sz="1500" dirty="0" smtClean="0"/>
              <a:t> </a:t>
            </a:r>
            <a:r>
              <a:rPr lang="hi-IN" sz="1500" dirty="0" smtClean="0"/>
              <a:t>तापमान</a:t>
            </a:r>
            <a:r>
              <a:rPr lang="en-US" sz="1500" dirty="0" smtClean="0"/>
              <a:t> </a:t>
            </a:r>
            <a:r>
              <a:rPr lang="en-US" sz="1500" dirty="0" err="1" smtClean="0"/>
              <a:t>की</a:t>
            </a:r>
            <a:r>
              <a:rPr lang="en-US" sz="1500" dirty="0" smtClean="0"/>
              <a:t> </a:t>
            </a:r>
            <a:r>
              <a:rPr lang="en-US" sz="1500" dirty="0" err="1"/>
              <a:t>ज़रुरत</a:t>
            </a:r>
            <a:r>
              <a:rPr lang="en-US" sz="1500" dirty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57237" y="855722"/>
            <a:ext cx="3429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, </a:t>
            </a:r>
            <a:r>
              <a:rPr lang="en-US" sz="1500" dirty="0" err="1"/>
              <a:t>कई</a:t>
            </a:r>
            <a:r>
              <a:rPr lang="en-US" sz="1500" dirty="0"/>
              <a:t> </a:t>
            </a:r>
            <a:r>
              <a:rPr lang="en-US" sz="1500" dirty="0" err="1"/>
              <a:t>प्रकार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प्रतिक्रियाएं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नाभकीय</a:t>
            </a:r>
            <a:r>
              <a:rPr lang="en-US" sz="1500" dirty="0"/>
              <a:t> </a:t>
            </a:r>
            <a:r>
              <a:rPr lang="en-US" sz="1500" dirty="0" err="1"/>
              <a:t>संरचनाएं</a:t>
            </a:r>
            <a:r>
              <a:rPr lang="en-US" sz="1500" dirty="0"/>
              <a:t> </a:t>
            </a:r>
            <a:r>
              <a:rPr lang="en-US" sz="1500" dirty="0" err="1"/>
              <a:t>ऐसी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जो</a:t>
            </a:r>
            <a:r>
              <a:rPr lang="en-US" sz="1500" dirty="0" smtClean="0"/>
              <a:t> </a:t>
            </a:r>
            <a:r>
              <a:rPr lang="en-US" sz="1500" dirty="0" err="1"/>
              <a:t>न्यूट्रॉन्स</a:t>
            </a:r>
            <a:r>
              <a:rPr lang="en-US" sz="1500" dirty="0"/>
              <a:t> </a:t>
            </a:r>
            <a:r>
              <a:rPr lang="en-US" sz="1500" dirty="0" err="1"/>
              <a:t>मुक्त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करती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5391" y="1975386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H-1 - Li-7 - He-4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838" y="2215654"/>
            <a:ext cx="788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err="1"/>
              <a:t>नाभिकीय</a:t>
            </a:r>
            <a:r>
              <a:rPr lang="en-US" sz="1200" b="1" dirty="0"/>
              <a:t> </a:t>
            </a:r>
            <a:endParaRPr lang="en-US" sz="1200" b="1" dirty="0" smtClean="0"/>
          </a:p>
          <a:p>
            <a:pPr algn="ctr"/>
            <a:r>
              <a:rPr lang="en-US" sz="1200" b="1" dirty="0" err="1" smtClean="0"/>
              <a:t>भौतिकी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2509837" y="2283163"/>
            <a:ext cx="38798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err="1"/>
              <a:t>लिथियम</a:t>
            </a:r>
            <a:r>
              <a:rPr lang="en-US" sz="1400" dirty="0"/>
              <a:t>-7 + </a:t>
            </a:r>
            <a:r>
              <a:rPr lang="en-US" sz="1400" dirty="0" err="1"/>
              <a:t>हाइड्रोजन</a:t>
            </a:r>
            <a:r>
              <a:rPr lang="en-US" sz="1400" dirty="0"/>
              <a:t>-1 </a:t>
            </a:r>
            <a:r>
              <a:rPr lang="en-US" sz="1400" dirty="0" err="1"/>
              <a:t>और</a:t>
            </a:r>
            <a:r>
              <a:rPr lang="en-US" sz="1400" dirty="0"/>
              <a:t> (</a:t>
            </a:r>
            <a:r>
              <a:rPr lang="en-US" sz="1400" dirty="0" err="1"/>
              <a:t>प्रकाश</a:t>
            </a:r>
            <a:r>
              <a:rPr lang="en-US" sz="1400" dirty="0"/>
              <a:t>) </a:t>
            </a:r>
            <a:r>
              <a:rPr lang="en-US" sz="1400" dirty="0" err="1"/>
              <a:t>देंगे</a:t>
            </a:r>
            <a:r>
              <a:rPr lang="en-US" sz="1400" dirty="0"/>
              <a:t> 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2-</a:t>
            </a:r>
            <a:r>
              <a:rPr lang="en-US" sz="1400" dirty="0" err="1" smtClean="0"/>
              <a:t>हीलियम</a:t>
            </a:r>
            <a:r>
              <a:rPr lang="en-US" sz="1400" dirty="0" smtClean="0"/>
              <a:t> </a:t>
            </a:r>
            <a:r>
              <a:rPr lang="en-US" sz="1400" dirty="0"/>
              <a:t>4 (7 + 1 = 2 x 4)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1724" y="2832735"/>
            <a:ext cx="38798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err="1"/>
              <a:t>बोरान</a:t>
            </a:r>
            <a:r>
              <a:rPr lang="en-US" sz="1400" dirty="0"/>
              <a:t>-11+ </a:t>
            </a:r>
            <a:r>
              <a:rPr lang="en-US" sz="1400" dirty="0" err="1"/>
              <a:t>हाइड्रोजन</a:t>
            </a:r>
            <a:r>
              <a:rPr lang="en-US" sz="1400" dirty="0"/>
              <a:t>-1, </a:t>
            </a:r>
            <a:r>
              <a:rPr lang="en-US" sz="1400" dirty="0" err="1"/>
              <a:t>देंगे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3 </a:t>
            </a:r>
            <a:r>
              <a:rPr lang="en-US" sz="1400" dirty="0" err="1"/>
              <a:t>हीलियम</a:t>
            </a:r>
            <a:r>
              <a:rPr lang="en-US" sz="1400" dirty="0"/>
              <a:t>-4 (11 + 1 = 3 x 4)</a:t>
            </a:r>
          </a:p>
        </p:txBody>
      </p:sp>
      <p:sp>
        <p:nvSpPr>
          <p:cNvPr id="9" name="Rectangle 8"/>
          <p:cNvSpPr/>
          <p:nvPr/>
        </p:nvSpPr>
        <p:spPr>
          <a:xfrm>
            <a:off x="3562161" y="3363396"/>
            <a:ext cx="152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H-1 - B-11 - 3 He-4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86037" y="4333121"/>
            <a:ext cx="387985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 err="1"/>
              <a:t>पहले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प्रज्वलन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50-</a:t>
            </a:r>
            <a:r>
              <a:rPr lang="en-US" sz="1500" dirty="0" err="1"/>
              <a:t>करोड़</a:t>
            </a:r>
            <a:r>
              <a:rPr lang="en-US" sz="1500" dirty="0"/>
              <a:t> </a:t>
            </a:r>
            <a:r>
              <a:rPr lang="en-US" sz="1500" dirty="0" err="1"/>
              <a:t>डिग्री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दूसरे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100-</a:t>
            </a:r>
            <a:r>
              <a:rPr lang="en-US" sz="1500" dirty="0" err="1"/>
              <a:t>करोड़</a:t>
            </a:r>
            <a:r>
              <a:rPr lang="en-US" sz="1500" dirty="0"/>
              <a:t> </a:t>
            </a:r>
            <a:r>
              <a:rPr lang="en-US" sz="1500" dirty="0" err="1"/>
              <a:t>डिग्री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करीब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!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1037" y="5473889"/>
            <a:ext cx="23807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ठीक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...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 smtClean="0"/>
              <a:t>इन</a:t>
            </a:r>
            <a:r>
              <a:rPr lang="en-US" sz="1500" dirty="0" smtClean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आपस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फ्यूज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कैसे</a:t>
            </a:r>
            <a:r>
              <a:rPr lang="en-US" sz="1500" dirty="0" smtClean="0"/>
              <a:t> </a:t>
            </a:r>
            <a:r>
              <a:rPr lang="en-US" sz="1500" dirty="0" err="1" smtClean="0"/>
              <a:t>करेंगे</a:t>
            </a:r>
            <a:r>
              <a:rPr lang="en-US" sz="1500" dirty="0" smtClean="0"/>
              <a:t>?</a:t>
            </a:r>
            <a:endParaRPr lang="en-US" sz="1500" dirty="0"/>
          </a:p>
        </p:txBody>
      </p:sp>
      <p:sp>
        <p:nvSpPr>
          <p:cNvPr id="12" name="Rectangle 11"/>
          <p:cNvSpPr/>
          <p:nvPr/>
        </p:nvSpPr>
        <p:spPr>
          <a:xfrm>
            <a:off x="3729037" y="6418322"/>
            <a:ext cx="311626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सूरज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केंद्र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प्रक्रिया</a:t>
            </a:r>
            <a:r>
              <a:rPr lang="en-US" sz="1500" dirty="0"/>
              <a:t> </a:t>
            </a:r>
            <a:r>
              <a:rPr lang="en-US" sz="1500" dirty="0" err="1"/>
              <a:t>धीरे-धीरे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होती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वहां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</a:t>
            </a:r>
            <a:r>
              <a:rPr lang="en-US" sz="1500" dirty="0" err="1"/>
              <a:t>केवल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1.5-</a:t>
            </a:r>
            <a:r>
              <a:rPr lang="en-US" sz="1500" dirty="0" err="1" smtClean="0"/>
              <a:t>करोड़</a:t>
            </a:r>
            <a:r>
              <a:rPr lang="en-US" sz="1500" dirty="0" smtClean="0"/>
              <a:t> </a:t>
            </a:r>
            <a:r>
              <a:rPr lang="en-US" sz="1500" dirty="0" err="1"/>
              <a:t>डिग्री</a:t>
            </a:r>
            <a:r>
              <a:rPr lang="en-US" sz="1500" dirty="0"/>
              <a:t> </a:t>
            </a:r>
            <a:r>
              <a:rPr lang="hi-IN" sz="1500" dirty="0" smtClean="0"/>
              <a:t>ही</a:t>
            </a:r>
            <a:r>
              <a:rPr lang="en-US" sz="1500" dirty="0" smtClean="0"/>
              <a:t> </a:t>
            </a:r>
            <a:r>
              <a:rPr lang="en-US" sz="1500" dirty="0" err="1" smtClean="0"/>
              <a:t>होता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4837" y="7836089"/>
            <a:ext cx="1524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hi-IN" sz="1500" dirty="0"/>
              <a:t>हमारा </a:t>
            </a:r>
            <a:r>
              <a:rPr lang="en-US" sz="1500" dirty="0" err="1" smtClean="0"/>
              <a:t>सूरज</a:t>
            </a:r>
            <a:r>
              <a:rPr lang="en-US" sz="1500" dirty="0" smtClean="0"/>
              <a:t> </a:t>
            </a:r>
            <a:r>
              <a:rPr lang="en-US" sz="1500" dirty="0" err="1" smtClean="0"/>
              <a:t>सिर्फ</a:t>
            </a:r>
            <a:r>
              <a:rPr lang="en-US" sz="1500" dirty="0" smtClean="0"/>
              <a:t> </a:t>
            </a:r>
            <a:r>
              <a:rPr lang="hi-IN" sz="1500" dirty="0" smtClean="0"/>
              <a:t>एक</a:t>
            </a:r>
            <a:r>
              <a:rPr lang="en-US" sz="1500" dirty="0" smtClean="0"/>
              <a:t> </a:t>
            </a:r>
            <a:r>
              <a:rPr lang="en-US" sz="1500" dirty="0" err="1" smtClean="0"/>
              <a:t>धी</a:t>
            </a:r>
            <a:r>
              <a:rPr lang="hi-IN" sz="1500" dirty="0" smtClean="0"/>
              <a:t>मा</a:t>
            </a:r>
            <a:r>
              <a:rPr lang="en-US" sz="1500" dirty="0" smtClean="0"/>
              <a:t> </a:t>
            </a:r>
            <a:r>
              <a:rPr lang="en-US" sz="1500" dirty="0" err="1" smtClean="0"/>
              <a:t>अंगा</a:t>
            </a:r>
            <a:r>
              <a:rPr lang="hi-IN" sz="1500" dirty="0" smtClean="0"/>
              <a:t>रा</a:t>
            </a:r>
            <a:r>
              <a:rPr lang="en-US" sz="1500" dirty="0" smtClean="0"/>
              <a:t> </a:t>
            </a:r>
            <a:r>
              <a:rPr lang="en-US" sz="1500" dirty="0" err="1" smtClean="0"/>
              <a:t>ही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 smtClean="0"/>
              <a:t>?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3794" name="Picture 2" descr="C:\Users\HP\Desktop\NUCLEAR ENERGY\NUCLEAR ENERGY PIX\Page 35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6372" y="10042307"/>
            <a:ext cx="5597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 </a:t>
            </a:r>
            <a:r>
              <a:rPr lang="en-US" sz="1200" dirty="0" smtClean="0"/>
              <a:t> (*) </a:t>
            </a:r>
            <a:r>
              <a:rPr lang="en-US" sz="1200" dirty="0" err="1"/>
              <a:t>युद्ध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दौरान</a:t>
            </a:r>
            <a:r>
              <a:rPr lang="en-US" sz="1200" dirty="0"/>
              <a:t> </a:t>
            </a:r>
            <a:r>
              <a:rPr lang="en-US" sz="1200" dirty="0" err="1"/>
              <a:t>लॉस</a:t>
            </a:r>
            <a:r>
              <a:rPr lang="en-US" sz="1200" dirty="0"/>
              <a:t> </a:t>
            </a:r>
            <a:r>
              <a:rPr lang="en-US" sz="1200" dirty="0" err="1"/>
              <a:t>आलमोस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शोधकर्ता</a:t>
            </a:r>
            <a:r>
              <a:rPr lang="en-US" sz="1200" dirty="0"/>
              <a:t> </a:t>
            </a:r>
            <a:r>
              <a:rPr lang="en-US" sz="1200" dirty="0" err="1"/>
              <a:t>एडवर्ड</a:t>
            </a:r>
            <a:r>
              <a:rPr lang="en-US" sz="1200" dirty="0"/>
              <a:t> </a:t>
            </a:r>
            <a:r>
              <a:rPr lang="en-US" sz="1200" dirty="0" err="1"/>
              <a:t>टेलर</a:t>
            </a:r>
            <a:r>
              <a:rPr lang="en-US" sz="1200" dirty="0"/>
              <a:t> </a:t>
            </a:r>
            <a:r>
              <a:rPr lang="en-US" sz="1200" dirty="0" err="1"/>
              <a:t>हॉलीवुड</a:t>
            </a:r>
            <a:r>
              <a:rPr lang="en-US" sz="1200" dirty="0"/>
              <a:t> </a:t>
            </a:r>
            <a:r>
              <a:rPr lang="en-US" sz="1200" dirty="0" err="1"/>
              <a:t>फिल्म</a:t>
            </a:r>
            <a:r>
              <a:rPr lang="en-US" sz="1200" dirty="0"/>
              <a:t> "</a:t>
            </a:r>
            <a:r>
              <a:rPr lang="en-US" sz="1200" dirty="0" err="1"/>
              <a:t>मैंने</a:t>
            </a:r>
            <a:r>
              <a:rPr lang="en-US" sz="1200" dirty="0"/>
              <a:t> </a:t>
            </a:r>
            <a:r>
              <a:rPr lang="en-US" sz="1200" dirty="0" err="1" smtClean="0"/>
              <a:t>कैसे</a:t>
            </a:r>
            <a:r>
              <a:rPr lang="en-US" sz="1200" dirty="0" smtClean="0"/>
              <a:t> </a:t>
            </a:r>
            <a:r>
              <a:rPr lang="en-US" sz="1200" dirty="0" err="1"/>
              <a:t>चिंता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बंद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बम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प्यार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सीखा</a:t>
            </a:r>
            <a:r>
              <a:rPr lang="en-US" sz="1200" dirty="0"/>
              <a:t>,"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डॉक्टर</a:t>
            </a:r>
            <a:r>
              <a:rPr lang="en-US" sz="1200" dirty="0"/>
              <a:t> </a:t>
            </a:r>
            <a:r>
              <a:rPr lang="en-US" sz="1200" dirty="0" err="1"/>
              <a:t>स्ट्रेंजेलोव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रोल</a:t>
            </a:r>
            <a:r>
              <a:rPr lang="en-US" sz="1200" dirty="0"/>
              <a:t> </a:t>
            </a:r>
            <a:r>
              <a:rPr lang="en-US" sz="1200" dirty="0" err="1"/>
              <a:t>मॉडल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2437" y="627122"/>
            <a:ext cx="2971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यही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टोकामाक्स</a:t>
            </a:r>
            <a:r>
              <a:rPr lang="en-US" sz="1500" dirty="0" smtClean="0"/>
              <a:t> </a:t>
            </a:r>
            <a:r>
              <a:rPr lang="en-US" sz="1500" dirty="0"/>
              <a:t>(</a:t>
            </a:r>
            <a:r>
              <a:rPr lang="en-US" sz="1500" dirty="0" err="1"/>
              <a:t>TOKAMAKS</a:t>
            </a:r>
            <a:r>
              <a:rPr lang="en-US" sz="1500" dirty="0"/>
              <a:t>) </a:t>
            </a:r>
            <a:r>
              <a:rPr lang="en-US" sz="1500" dirty="0" err="1"/>
              <a:t>मशीनों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उपयोग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कोशिश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रहे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5037" y="2502108"/>
            <a:ext cx="1463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 smtClean="0"/>
              <a:t>काम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err="1" smtClean="0"/>
              <a:t>करती</a:t>
            </a:r>
            <a:r>
              <a:rPr lang="en-US" sz="1400" dirty="0" smtClean="0"/>
              <a:t> </a:t>
            </a:r>
            <a:r>
              <a:rPr lang="en-US" sz="1400" dirty="0" err="1"/>
              <a:t>है</a:t>
            </a:r>
            <a:r>
              <a:rPr lang="en-US" sz="14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3837" y="890965"/>
            <a:ext cx="3124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अभी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smtClean="0"/>
              <a:t>..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समस्याएं</a:t>
            </a:r>
            <a:r>
              <a:rPr lang="en-US" sz="1500" dirty="0"/>
              <a:t> </a:t>
            </a:r>
            <a:r>
              <a:rPr lang="en-US" sz="1500" dirty="0" err="1"/>
              <a:t>अभी</a:t>
            </a:r>
            <a:r>
              <a:rPr lang="en-US" sz="1500" dirty="0"/>
              <a:t> </a:t>
            </a:r>
            <a:r>
              <a:rPr lang="hi-IN" sz="1500" dirty="0" smtClean="0"/>
              <a:t>बाकी</a:t>
            </a:r>
            <a:r>
              <a:rPr lang="en-US" sz="1500" dirty="0" smtClean="0"/>
              <a:t> </a:t>
            </a:r>
            <a:r>
              <a:rPr lang="en-US" sz="1500" dirty="0" err="1" smtClean="0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6837" y="2448719"/>
            <a:ext cx="20663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बात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आप</a:t>
            </a:r>
            <a:r>
              <a:rPr lang="en-US" sz="1500" dirty="0" smtClean="0"/>
              <a:t> </a:t>
            </a:r>
            <a:r>
              <a:rPr lang="en-US" sz="1500" dirty="0" err="1" smtClean="0"/>
              <a:t>हिम्मत</a:t>
            </a:r>
            <a:r>
              <a:rPr lang="en-US" sz="1500" dirty="0" smtClean="0"/>
              <a:t> </a:t>
            </a:r>
            <a:r>
              <a:rPr lang="hi-IN" sz="1500" dirty="0" smtClean="0"/>
              <a:t>न</a:t>
            </a:r>
            <a:r>
              <a:rPr lang="en-US" sz="1500" dirty="0" smtClean="0"/>
              <a:t> </a:t>
            </a:r>
            <a:r>
              <a:rPr lang="hi-IN" sz="1500" dirty="0" smtClean="0"/>
              <a:t>छोड़ें</a:t>
            </a:r>
            <a:r>
              <a:rPr lang="hi-IN" sz="1500" dirty="0"/>
              <a:t>. </a:t>
            </a:r>
            <a:endParaRPr lang="en-US" sz="1500" dirty="0"/>
          </a:p>
        </p:txBody>
      </p:sp>
      <p:sp>
        <p:nvSpPr>
          <p:cNvPr id="8" name="Rectangle 7"/>
          <p:cNvSpPr/>
          <p:nvPr/>
        </p:nvSpPr>
        <p:spPr>
          <a:xfrm>
            <a:off x="2454090" y="3477062"/>
            <a:ext cx="36797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जब</a:t>
            </a:r>
            <a:r>
              <a:rPr lang="en-US" sz="1500" dirty="0"/>
              <a:t> </a:t>
            </a:r>
            <a:r>
              <a:rPr lang="en-US" sz="1500" dirty="0" err="1"/>
              <a:t>एडवर्ड</a:t>
            </a:r>
            <a:r>
              <a:rPr lang="en-US" sz="1500" dirty="0"/>
              <a:t> </a:t>
            </a:r>
            <a:r>
              <a:rPr lang="en-US" sz="1500" dirty="0" err="1"/>
              <a:t>टेलर</a:t>
            </a:r>
            <a:r>
              <a:rPr lang="en-US" sz="1500" dirty="0"/>
              <a:t>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r>
              <a:rPr lang="en-US" sz="1500" dirty="0" err="1"/>
              <a:t>नया</a:t>
            </a:r>
            <a:r>
              <a:rPr lang="en-US" sz="1500" dirty="0"/>
              <a:t> </a:t>
            </a:r>
            <a:r>
              <a:rPr lang="en-US" sz="1500" dirty="0" err="1"/>
              <a:t>बम</a:t>
            </a:r>
            <a:r>
              <a:rPr lang="en-US" sz="1500" dirty="0"/>
              <a:t> </a:t>
            </a:r>
            <a:r>
              <a:rPr lang="en-US" sz="1500" dirty="0" err="1"/>
              <a:t>बनाने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कोशिश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रचने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कामयाब</a:t>
            </a:r>
            <a:r>
              <a:rPr lang="en-US" sz="1500" dirty="0"/>
              <a:t> </a:t>
            </a:r>
            <a:r>
              <a:rPr lang="en-US" sz="1500" dirty="0" err="1"/>
              <a:t>रहे</a:t>
            </a:r>
            <a:r>
              <a:rPr lang="en-US" sz="1500" dirty="0"/>
              <a:t>. </a:t>
            </a:r>
            <a:r>
              <a:rPr lang="en-US" sz="1500" dirty="0" err="1"/>
              <a:t>वैसे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करना</a:t>
            </a:r>
            <a:r>
              <a:rPr lang="en-US" sz="1500" dirty="0"/>
              <a:t> </a:t>
            </a:r>
            <a:r>
              <a:rPr lang="en-US" sz="1500" dirty="0" err="1"/>
              <a:t>चाहते</a:t>
            </a:r>
            <a:r>
              <a:rPr lang="en-US" sz="1500" dirty="0"/>
              <a:t> </a:t>
            </a:r>
            <a:r>
              <a:rPr lang="en-US" sz="1500" dirty="0" err="1"/>
              <a:t>थे</a:t>
            </a:r>
            <a:r>
              <a:rPr lang="en-US" sz="1500" dirty="0"/>
              <a:t>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हमने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टेलर</a:t>
            </a:r>
            <a:r>
              <a:rPr lang="en-US" sz="1500" dirty="0" smtClean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दिमाग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नया</a:t>
            </a:r>
            <a:r>
              <a:rPr lang="en-US" sz="1500" dirty="0"/>
              <a:t> </a:t>
            </a:r>
            <a:r>
              <a:rPr lang="en-US" sz="1500" dirty="0" err="1"/>
              <a:t>विचार</a:t>
            </a:r>
            <a:r>
              <a:rPr lang="en-US" sz="1500" dirty="0"/>
              <a:t> (*) </a:t>
            </a:r>
            <a:r>
              <a:rPr lang="en-US" sz="1500" dirty="0" err="1"/>
              <a:t>आया</a:t>
            </a:r>
            <a:r>
              <a:rPr lang="en-US" sz="1500" dirty="0"/>
              <a:t>. </a:t>
            </a:r>
            <a:r>
              <a:rPr lang="en-US" sz="1500" dirty="0" err="1"/>
              <a:t>उनके</a:t>
            </a:r>
            <a:r>
              <a:rPr lang="en-US" sz="1500" dirty="0"/>
              <a:t> </a:t>
            </a:r>
            <a:r>
              <a:rPr lang="en-US" sz="1500" dirty="0" err="1"/>
              <a:t>दिमाग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हमेशा</a:t>
            </a:r>
            <a:r>
              <a:rPr lang="en-US" sz="1500" dirty="0"/>
              <a:t> </a:t>
            </a:r>
            <a:r>
              <a:rPr lang="hi-IN" sz="1500" dirty="0" smtClean="0"/>
              <a:t>ही</a:t>
            </a:r>
            <a:r>
              <a:rPr lang="en-US" sz="1500" dirty="0" smtClean="0"/>
              <a:t> </a:t>
            </a:r>
            <a:r>
              <a:rPr lang="en-US" sz="1500" dirty="0" err="1" smtClean="0"/>
              <a:t>अच्छे</a:t>
            </a:r>
            <a:r>
              <a:rPr lang="en-US" sz="1500" dirty="0" smtClean="0"/>
              <a:t> </a:t>
            </a:r>
            <a:r>
              <a:rPr lang="en-US" sz="1500" dirty="0" err="1"/>
              <a:t>विचार</a:t>
            </a:r>
            <a:r>
              <a:rPr lang="en-US" sz="1500" dirty="0"/>
              <a:t> </a:t>
            </a:r>
            <a:r>
              <a:rPr lang="en-US" sz="1500" dirty="0" err="1"/>
              <a:t>आते</a:t>
            </a:r>
            <a:r>
              <a:rPr lang="en-US" sz="1500" dirty="0"/>
              <a:t> </a:t>
            </a:r>
            <a:r>
              <a:rPr lang="en-US" sz="1500" dirty="0" err="1"/>
              <a:t>थे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जब</a:t>
            </a:r>
            <a:r>
              <a:rPr lang="en-US" sz="1500" dirty="0" smtClean="0"/>
              <a:t> </a:t>
            </a:r>
            <a:r>
              <a:rPr lang="en-US" sz="1500" dirty="0" err="1"/>
              <a:t>एटम-बम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विस्फोट</a:t>
            </a:r>
            <a:r>
              <a:rPr lang="en-US" sz="1500" dirty="0"/>
              <a:t> </a:t>
            </a:r>
            <a:r>
              <a:rPr lang="en-US" sz="1500" dirty="0" err="1"/>
              <a:t>हुआ</a:t>
            </a:r>
            <a:r>
              <a:rPr lang="en-US" sz="1500" dirty="0"/>
              <a:t>,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पहले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करोड़वें</a:t>
            </a:r>
            <a:r>
              <a:rPr lang="en-US" sz="1500" dirty="0"/>
              <a:t> </a:t>
            </a:r>
            <a:r>
              <a:rPr lang="en-US" sz="1500" dirty="0" err="1"/>
              <a:t>भाग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बड़ी</a:t>
            </a:r>
            <a:r>
              <a:rPr lang="en-US" sz="1500" dirty="0"/>
              <a:t> </a:t>
            </a:r>
            <a:r>
              <a:rPr lang="en-US" sz="1500" dirty="0" err="1"/>
              <a:t>मात्रा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एक्स-रे</a:t>
            </a:r>
            <a:r>
              <a:rPr lang="en-US" sz="1500" dirty="0"/>
              <a:t> </a:t>
            </a:r>
            <a:r>
              <a:rPr lang="en-US" sz="1500" dirty="0" err="1"/>
              <a:t>किरणें</a:t>
            </a:r>
            <a:r>
              <a:rPr lang="en-US" sz="1500" dirty="0"/>
              <a:t> </a:t>
            </a:r>
            <a:r>
              <a:rPr lang="en-US" sz="1500" dirty="0" err="1"/>
              <a:t>बाहर</a:t>
            </a:r>
            <a:r>
              <a:rPr lang="en-US" sz="1500" dirty="0"/>
              <a:t> </a:t>
            </a:r>
            <a:r>
              <a:rPr lang="en-US" sz="1500" dirty="0" err="1"/>
              <a:t>निकलीं</a:t>
            </a:r>
            <a:r>
              <a:rPr lang="en-US" sz="1500" dirty="0"/>
              <a:t>. </a:t>
            </a:r>
            <a:r>
              <a:rPr lang="en-US" sz="1500" dirty="0" err="1"/>
              <a:t>टेलर</a:t>
            </a:r>
            <a:r>
              <a:rPr lang="en-US" sz="1500" dirty="0"/>
              <a:t>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r>
              <a:rPr lang="en-US" sz="1500" dirty="0" err="1"/>
              <a:t>किरणों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दर्पण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मदद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ड्यूटेरियम-ट्रिटियम</a:t>
            </a:r>
            <a:r>
              <a:rPr lang="en-US" sz="1500" dirty="0"/>
              <a:t> </a:t>
            </a:r>
            <a:r>
              <a:rPr lang="en-US" sz="1500" dirty="0" err="1"/>
              <a:t>मिश्रण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लक्ष्य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फोकस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प्रस्ताव</a:t>
            </a:r>
            <a:r>
              <a:rPr lang="en-US" sz="1500" dirty="0"/>
              <a:t> </a:t>
            </a:r>
            <a:r>
              <a:rPr lang="en-US" sz="1500" dirty="0" err="1"/>
              <a:t>रखा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160" y="8039120"/>
            <a:ext cx="7649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एटम-बम</a:t>
            </a:r>
            <a:r>
              <a:rPr lang="en-US" sz="12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34131" y="6515120"/>
            <a:ext cx="6399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एक्स-रे</a:t>
            </a:r>
            <a:r>
              <a:rPr lang="en-US" sz="120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8037" y="6416328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दर्पण</a:t>
            </a:r>
            <a:r>
              <a:rPr lang="en-US" sz="1200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25711" y="8083054"/>
            <a:ext cx="167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तरल</a:t>
            </a:r>
            <a:r>
              <a:rPr lang="en-US" sz="1200" dirty="0"/>
              <a:t> </a:t>
            </a:r>
            <a:r>
              <a:rPr lang="en-US" sz="1200" dirty="0" err="1"/>
              <a:t>अवस्था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endParaRPr lang="en-US" sz="1200" dirty="0" smtClean="0"/>
          </a:p>
          <a:p>
            <a:pPr algn="ctr"/>
            <a:r>
              <a:rPr lang="en-US" sz="1200" dirty="0" err="1" smtClean="0"/>
              <a:t>फ्यूज़न</a:t>
            </a:r>
            <a:r>
              <a:rPr lang="en-US" sz="1200" dirty="0" smtClean="0"/>
              <a:t> </a:t>
            </a:r>
            <a:r>
              <a:rPr lang="en-US" sz="1200" dirty="0" err="1"/>
              <a:t>मिश्रण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484809" y="8458508"/>
            <a:ext cx="18181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/>
              <a:t>क्या</a:t>
            </a:r>
            <a:r>
              <a:rPr lang="en-US" sz="1500" dirty="0" smtClean="0"/>
              <a:t> </a:t>
            </a:r>
            <a:r>
              <a:rPr lang="en-US" sz="1500" dirty="0" err="1"/>
              <a:t>उसने</a:t>
            </a:r>
            <a:r>
              <a:rPr lang="en-US" sz="1500" dirty="0"/>
              <a:t> </a:t>
            </a:r>
            <a:r>
              <a:rPr lang="en-US" sz="1500" dirty="0" err="1"/>
              <a:t>काम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3237" y="9535319"/>
            <a:ext cx="18630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हाँ</a:t>
            </a:r>
            <a:r>
              <a:rPr lang="en-US" sz="1500" dirty="0"/>
              <a:t>, </a:t>
            </a:r>
            <a:r>
              <a:rPr lang="en-US" sz="1500" dirty="0" err="1"/>
              <a:t>बेहद</a:t>
            </a:r>
            <a:r>
              <a:rPr lang="en-US" sz="1500" dirty="0"/>
              <a:t> </a:t>
            </a:r>
            <a:r>
              <a:rPr lang="en-US" sz="1500" dirty="0" err="1"/>
              <a:t>अच्छी</a:t>
            </a:r>
            <a:r>
              <a:rPr lang="en-US" sz="1500" dirty="0"/>
              <a:t> </a:t>
            </a:r>
            <a:r>
              <a:rPr lang="en-US" sz="1500" dirty="0" err="1"/>
              <a:t>तरह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62875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4818" name="Picture 2" descr="C:\Users\HP\Desktop\NUCLEAR ENERGY\NUCLEAR ENERGY PIX\Page 36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7762875" cy="106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939709"/>
            <a:ext cx="7758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ऊर्जा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द्वारा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संचालित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फ्यूजन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422" y="680492"/>
            <a:ext cx="20954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टेलर</a:t>
            </a:r>
            <a:r>
              <a:rPr lang="en-US" sz="1500" dirty="0"/>
              <a:t>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-238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दर्पण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बनाया</a:t>
            </a:r>
            <a:r>
              <a:rPr lang="en-US" sz="15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7819" y="1686719"/>
            <a:ext cx="13492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यूरेनियम</a:t>
            </a:r>
            <a:r>
              <a:rPr lang="en-US" sz="1500" dirty="0"/>
              <a:t>-238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hi-IN" sz="1500" dirty="0" smtClean="0"/>
              <a:t>ही</a:t>
            </a:r>
            <a:r>
              <a:rPr lang="en-US" sz="1500" dirty="0" smtClean="0"/>
              <a:t> </a:t>
            </a:r>
            <a:r>
              <a:rPr lang="en-US" sz="1500" dirty="0" err="1" smtClean="0"/>
              <a:t>क्यों</a:t>
            </a:r>
            <a:r>
              <a:rPr lang="en-US" sz="15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1437" y="972880"/>
            <a:ext cx="3429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ज़रा</a:t>
            </a:r>
            <a:r>
              <a:rPr lang="en-US" sz="1500" dirty="0"/>
              <a:t> </a:t>
            </a:r>
            <a:r>
              <a:rPr lang="en-US" sz="1500" dirty="0" err="1"/>
              <a:t>उसके</a:t>
            </a:r>
            <a:r>
              <a:rPr lang="en-US" sz="1500" dirty="0"/>
              <a:t> </a:t>
            </a:r>
            <a:r>
              <a:rPr lang="en-US" sz="1500" dirty="0" err="1"/>
              <a:t>बारे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सोचें</a:t>
            </a:r>
            <a:r>
              <a:rPr lang="en-US" sz="1500" dirty="0"/>
              <a:t>. </a:t>
            </a:r>
            <a:r>
              <a:rPr lang="en-US" sz="1500" dirty="0" err="1"/>
              <a:t>हाइड्रोजन-बम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विस्फोट</a:t>
            </a:r>
            <a:r>
              <a:rPr lang="en-US" sz="1500" dirty="0"/>
              <a:t> </a:t>
            </a:r>
            <a:r>
              <a:rPr lang="en-US" sz="1500" dirty="0" err="1"/>
              <a:t>हुआ</a:t>
            </a:r>
            <a:r>
              <a:rPr lang="en-US" sz="1500" dirty="0"/>
              <a:t>. </a:t>
            </a:r>
            <a:r>
              <a:rPr lang="en-US" sz="1500" dirty="0" err="1"/>
              <a:t>फ्यूजन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पैदा</a:t>
            </a:r>
            <a:r>
              <a:rPr lang="en-US" sz="1500" dirty="0"/>
              <a:t> </a:t>
            </a:r>
            <a:r>
              <a:rPr lang="en-US" sz="1500" dirty="0" err="1"/>
              <a:t>हुए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न्यूट्रॉन्स</a:t>
            </a:r>
            <a:r>
              <a:rPr lang="en-US" sz="1500" dirty="0" smtClean="0"/>
              <a:t>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r>
              <a:rPr lang="en-US" sz="1500" dirty="0" err="1"/>
              <a:t>उपजाऊ</a:t>
            </a:r>
            <a:r>
              <a:rPr lang="en-US" sz="1500" dirty="0"/>
              <a:t> U-238 </a:t>
            </a:r>
            <a:r>
              <a:rPr lang="en-US" sz="1500" dirty="0" err="1"/>
              <a:t>सामग्री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हमला</a:t>
            </a:r>
            <a:r>
              <a:rPr lang="en-US" sz="1500" dirty="0" smtClean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उसे</a:t>
            </a:r>
            <a:r>
              <a:rPr lang="en-US" sz="1500" dirty="0"/>
              <a:t> </a:t>
            </a:r>
            <a:r>
              <a:rPr lang="en-US" sz="1500" dirty="0" err="1"/>
              <a:t>Pu</a:t>
            </a:r>
            <a:r>
              <a:rPr lang="en-US" sz="1500" dirty="0"/>
              <a:t>-239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बदला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जो</a:t>
            </a:r>
            <a:r>
              <a:rPr lang="en-US" sz="1500" dirty="0" smtClean="0"/>
              <a:t> </a:t>
            </a:r>
            <a:r>
              <a:rPr lang="en-US" sz="1500" dirty="0" err="1"/>
              <a:t>तुरंत</a:t>
            </a:r>
            <a:r>
              <a:rPr lang="en-US" sz="1500" dirty="0"/>
              <a:t> </a:t>
            </a:r>
            <a:r>
              <a:rPr lang="en-US" sz="1500" dirty="0" err="1"/>
              <a:t>विखंडित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गया</a:t>
            </a:r>
            <a:r>
              <a:rPr lang="en-US" sz="15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7637" y="2601119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भयानक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फिशन-फ्यूजन-फिशन</a:t>
            </a:r>
            <a:r>
              <a:rPr lang="en-US" sz="1500" dirty="0" smtClean="0"/>
              <a:t> </a:t>
            </a:r>
            <a:r>
              <a:rPr lang="en-US" sz="1500" dirty="0" err="1"/>
              <a:t>बम</a:t>
            </a:r>
            <a:r>
              <a:rPr lang="en-US" sz="1500" dirty="0"/>
              <a:t> </a:t>
            </a:r>
            <a:r>
              <a:rPr lang="en-US" sz="1500" dirty="0" err="1"/>
              <a:t>था</a:t>
            </a:r>
            <a:r>
              <a:rPr lang="en-US" sz="15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967037" y="5534462"/>
            <a:ext cx="4267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फ्यूजन</a:t>
            </a:r>
            <a:r>
              <a:rPr lang="en-US" sz="1500" dirty="0"/>
              <a:t> </a:t>
            </a:r>
            <a:r>
              <a:rPr lang="en-US" sz="1500" dirty="0" err="1"/>
              <a:t>पैदा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अन्य</a:t>
            </a:r>
            <a:r>
              <a:rPr lang="en-US" sz="1500" dirty="0"/>
              <a:t> </a:t>
            </a:r>
            <a:r>
              <a:rPr lang="en-US" sz="1500" dirty="0" err="1"/>
              <a:t>प्रयोग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 </a:t>
            </a:r>
            <a:r>
              <a:rPr lang="en-US" sz="1500" dirty="0" err="1"/>
              <a:t>गया</a:t>
            </a:r>
            <a:r>
              <a:rPr lang="en-US" sz="1500" dirty="0"/>
              <a:t>. </a:t>
            </a:r>
            <a:r>
              <a:rPr lang="en-US" sz="1500" dirty="0" err="1"/>
              <a:t>इसमें</a:t>
            </a:r>
            <a:r>
              <a:rPr lang="en-US" sz="1500" dirty="0"/>
              <a:t> </a:t>
            </a:r>
            <a:r>
              <a:rPr lang="en-US" sz="1500" dirty="0" err="1"/>
              <a:t>ड्यूटेरियम-ट्रिटियम</a:t>
            </a:r>
            <a:r>
              <a:rPr lang="en-US" sz="1500" dirty="0"/>
              <a:t> (</a:t>
            </a:r>
            <a:r>
              <a:rPr lang="en-US" sz="1500" dirty="0" err="1"/>
              <a:t>तरल</a:t>
            </a:r>
            <a:r>
              <a:rPr lang="en-US" sz="1500" dirty="0"/>
              <a:t>) </a:t>
            </a:r>
            <a:r>
              <a:rPr lang="en-US" sz="1500" dirty="0" err="1"/>
              <a:t>मिश्रण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तमाम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अनेक</a:t>
            </a:r>
            <a:r>
              <a:rPr lang="en-US" sz="1500" dirty="0"/>
              <a:t> </a:t>
            </a:r>
            <a:r>
              <a:rPr lang="en-US" sz="1500" dirty="0" err="1"/>
              <a:t>रूपों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फेंका</a:t>
            </a:r>
            <a:r>
              <a:rPr lang="en-US" sz="1500" dirty="0"/>
              <a:t> </a:t>
            </a:r>
            <a:r>
              <a:rPr lang="en-US" sz="1500" dirty="0" err="1"/>
              <a:t>गया</a:t>
            </a:r>
            <a:r>
              <a:rPr lang="en-US" sz="1500" dirty="0"/>
              <a:t>. </a:t>
            </a:r>
            <a:r>
              <a:rPr lang="en-US" sz="1500" dirty="0" err="1"/>
              <a:t>इसमें</a:t>
            </a:r>
            <a:r>
              <a:rPr lang="en-US" sz="1500" dirty="0"/>
              <a:t> </a:t>
            </a:r>
            <a:r>
              <a:rPr lang="en-US" sz="1500" dirty="0" err="1"/>
              <a:t>विकिरण</a:t>
            </a:r>
            <a:r>
              <a:rPr lang="en-US" sz="1500" dirty="0"/>
              <a:t>, </a:t>
            </a:r>
            <a:r>
              <a:rPr lang="en-US" sz="1500" dirty="0" err="1"/>
              <a:t>शक्तिशाली</a:t>
            </a:r>
            <a:r>
              <a:rPr lang="en-US" sz="1500" dirty="0"/>
              <a:t> </a:t>
            </a:r>
            <a:r>
              <a:rPr lang="en-US" sz="1500" dirty="0" err="1"/>
              <a:t>लेज़र्स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निकले</a:t>
            </a:r>
            <a:r>
              <a:rPr lang="en-US" sz="1500" dirty="0"/>
              <a:t> </a:t>
            </a:r>
            <a:r>
              <a:rPr lang="en-US" sz="1500" dirty="0" err="1"/>
              <a:t>विभिन्न</a:t>
            </a:r>
            <a:r>
              <a:rPr lang="en-US" sz="1500" dirty="0"/>
              <a:t> </a:t>
            </a:r>
            <a:r>
              <a:rPr lang="en-US" sz="1500" dirty="0" err="1"/>
              <a:t>कण</a:t>
            </a:r>
            <a:r>
              <a:rPr lang="en-US" sz="1500" dirty="0"/>
              <a:t>, </a:t>
            </a:r>
            <a:r>
              <a:rPr lang="en-US" sz="1500" dirty="0" err="1"/>
              <a:t>एक्सेलरेटर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निकले</a:t>
            </a:r>
            <a:r>
              <a:rPr lang="en-US" sz="1500" dirty="0"/>
              <a:t> </a:t>
            </a:r>
            <a:r>
              <a:rPr lang="en-US" sz="1500" dirty="0" err="1"/>
              <a:t>इलेक्ट्रॉन्स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पैदा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प्रयास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 </a:t>
            </a:r>
            <a:r>
              <a:rPr lang="en-US" sz="1500" dirty="0" err="1"/>
              <a:t>गया</a:t>
            </a:r>
            <a:r>
              <a:rPr lang="en-US" sz="1500" dirty="0"/>
              <a:t>.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आवश्यक</a:t>
            </a:r>
            <a:r>
              <a:rPr lang="en-US" sz="1500" dirty="0"/>
              <a:t> </a:t>
            </a:r>
            <a:r>
              <a:rPr lang="en-US" sz="1500" dirty="0" err="1"/>
              <a:t>शक्ति</a:t>
            </a:r>
            <a:r>
              <a:rPr lang="en-US" sz="1500" dirty="0"/>
              <a:t> </a:t>
            </a:r>
            <a:r>
              <a:rPr lang="en-US" sz="1500" dirty="0" err="1"/>
              <a:t>अत्यधिक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थर्मो-नुक्लीअर</a:t>
            </a:r>
            <a:r>
              <a:rPr lang="en-US" sz="1500" dirty="0"/>
              <a:t> </a:t>
            </a:r>
            <a:r>
              <a:rPr lang="en-US" sz="1500" dirty="0" err="1"/>
              <a:t>भट्टी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आग</a:t>
            </a:r>
            <a:r>
              <a:rPr lang="en-US" sz="1500" dirty="0"/>
              <a:t> </a:t>
            </a:r>
            <a:r>
              <a:rPr lang="en-US" sz="1500" dirty="0" err="1"/>
              <a:t>लगाने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, </a:t>
            </a:r>
            <a:r>
              <a:rPr lang="en-US" sz="1500" dirty="0" err="1"/>
              <a:t>फ्रांस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क्षेत्रफल</a:t>
            </a:r>
            <a:r>
              <a:rPr lang="en-US" sz="1500" dirty="0"/>
              <a:t> </a:t>
            </a:r>
            <a:r>
              <a:rPr lang="en-US" sz="1500" dirty="0" err="1"/>
              <a:t>जितने</a:t>
            </a:r>
            <a:r>
              <a:rPr lang="en-US" sz="1500" dirty="0"/>
              <a:t> </a:t>
            </a:r>
            <a:r>
              <a:rPr lang="en-US" sz="1500" dirty="0" err="1"/>
              <a:t>बड़े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सौर</a:t>
            </a:r>
            <a:r>
              <a:rPr lang="en-US" sz="1500" dirty="0"/>
              <a:t> </a:t>
            </a:r>
            <a:r>
              <a:rPr lang="en-US" sz="1500" dirty="0" err="1"/>
              <a:t>दर्पण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(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करोड़वें</a:t>
            </a:r>
            <a:r>
              <a:rPr lang="en-US" sz="1500" dirty="0"/>
              <a:t> </a:t>
            </a:r>
            <a:r>
              <a:rPr lang="en-US" sz="1500" dirty="0" err="1"/>
              <a:t>भाग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) 1-</a:t>
            </a:r>
            <a:r>
              <a:rPr lang="en-US" sz="1500" dirty="0" err="1"/>
              <a:t>मिमी</a:t>
            </a:r>
            <a:r>
              <a:rPr lang="en-US" sz="1500" dirty="0"/>
              <a:t> </a:t>
            </a:r>
            <a:r>
              <a:rPr lang="en-US" sz="1500" dirty="0" err="1"/>
              <a:t>व्यास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गोले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केंद्रित</a:t>
            </a:r>
            <a:r>
              <a:rPr lang="en-US" sz="1500" dirty="0"/>
              <a:t> </a:t>
            </a:r>
            <a:r>
              <a:rPr lang="en-US" sz="1500" dirty="0" err="1"/>
              <a:t>करना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7163" y="6209496"/>
            <a:ext cx="1297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चमड़ी</a:t>
            </a:r>
            <a:endParaRPr lang="en-US" sz="1400" dirty="0" smtClean="0"/>
          </a:p>
          <a:p>
            <a:pPr algn="ctr"/>
            <a:r>
              <a:rPr lang="en-US" sz="1400" dirty="0" smtClean="0"/>
              <a:t> </a:t>
            </a:r>
            <a:r>
              <a:rPr lang="en-US" sz="1400" dirty="0" err="1" smtClean="0"/>
              <a:t>काली</a:t>
            </a:r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2714546" y="8623012"/>
            <a:ext cx="38798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 err="1"/>
              <a:t>उससे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क्षणिक</a:t>
            </a:r>
            <a:r>
              <a:rPr lang="en-US" sz="1500" dirty="0"/>
              <a:t> </a:t>
            </a:r>
            <a:r>
              <a:rPr lang="en-US" sz="1500" dirty="0" err="1"/>
              <a:t>पावर</a:t>
            </a:r>
            <a:r>
              <a:rPr lang="en-US" sz="1500" dirty="0"/>
              <a:t> (</a:t>
            </a:r>
            <a:r>
              <a:rPr lang="en-US" sz="1500" dirty="0" err="1"/>
              <a:t>ऊर्जा</a:t>
            </a:r>
            <a:r>
              <a:rPr lang="en-US" sz="1500" dirty="0"/>
              <a:t>) </a:t>
            </a:r>
            <a:r>
              <a:rPr lang="en-US" sz="1500" dirty="0" err="1"/>
              <a:t>मिलेगी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अत्यधिक</a:t>
            </a:r>
            <a:r>
              <a:rPr lang="en-US" sz="1500" dirty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वैश्विक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उपभोग</a:t>
            </a:r>
            <a:r>
              <a:rPr lang="en-US" sz="1500" dirty="0"/>
              <a:t> </a:t>
            </a:r>
            <a:r>
              <a:rPr lang="en-US" sz="1500" dirty="0" err="1"/>
              <a:t>काफी</a:t>
            </a:r>
            <a:r>
              <a:rPr lang="en-US" sz="1500" dirty="0"/>
              <a:t> </a:t>
            </a:r>
            <a:r>
              <a:rPr lang="en-US" sz="1500" dirty="0" err="1"/>
              <a:t>मामूली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: </a:t>
            </a:r>
            <a:r>
              <a:rPr lang="hi-IN" sz="1500" dirty="0"/>
              <a:t>उसका</a:t>
            </a:r>
            <a:r>
              <a:rPr lang="en-US" sz="1500" dirty="0" smtClean="0"/>
              <a:t> </a:t>
            </a:r>
            <a:r>
              <a:rPr lang="en-US" sz="1500" dirty="0" err="1"/>
              <a:t>परमाणु</a:t>
            </a:r>
            <a:r>
              <a:rPr lang="en-US" sz="1500" dirty="0"/>
              <a:t> "</a:t>
            </a:r>
            <a:r>
              <a:rPr lang="en-US" sz="1500" dirty="0" err="1"/>
              <a:t>तालमेल</a:t>
            </a:r>
            <a:r>
              <a:rPr lang="en-US" sz="1500" dirty="0"/>
              <a:t>" </a:t>
            </a:r>
            <a:r>
              <a:rPr lang="en-US" sz="1500" dirty="0" err="1"/>
              <a:t>कोई</a:t>
            </a:r>
            <a:r>
              <a:rPr lang="en-US" sz="1500" dirty="0"/>
              <a:t> 200-</a:t>
            </a:r>
            <a:r>
              <a:rPr lang="en-US" sz="1500" dirty="0" err="1"/>
              <a:t>ग्राम</a:t>
            </a:r>
            <a:r>
              <a:rPr lang="en-US" sz="1500" dirty="0"/>
              <a:t> </a:t>
            </a:r>
            <a:r>
              <a:rPr lang="en-US" sz="1500" dirty="0" err="1"/>
              <a:t>पाउडर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बराबर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5842" name="Picture 2" descr="C:\Users\HP\Desktop\NUCLEAR ENERGY\NUCLEAR ENERGY PIX\Page 37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744"/>
            <a:ext cx="7772400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20237" y="1991519"/>
            <a:ext cx="38798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467519"/>
            <a:ext cx="7762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अंतिम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शब्द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6237" y="1970921"/>
            <a:ext cx="4419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हमें</a:t>
            </a:r>
            <a:r>
              <a:rPr lang="en-US" sz="1500" dirty="0"/>
              <a:t> </a:t>
            </a:r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आवश्यकता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लेकिन</a:t>
            </a:r>
            <a:r>
              <a:rPr lang="en-US" sz="1500" dirty="0" smtClean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, </a:t>
            </a:r>
            <a:r>
              <a:rPr lang="en-US" sz="1500" dirty="0" err="1"/>
              <a:t>फिशन</a:t>
            </a:r>
            <a:r>
              <a:rPr lang="en-US" sz="1500" dirty="0"/>
              <a:t> </a:t>
            </a:r>
            <a:r>
              <a:rPr lang="en-US" sz="1500" dirty="0" err="1"/>
              <a:t>आदि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तमाम</a:t>
            </a:r>
            <a:r>
              <a:rPr lang="en-US" sz="1500" dirty="0"/>
              <a:t> </a:t>
            </a:r>
            <a:r>
              <a:rPr lang="en-US" sz="1500" dirty="0" err="1"/>
              <a:t>नुकसान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01457" y="2092544"/>
            <a:ext cx="15517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उनसे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बर्बादी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सकती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3437" y="3557727"/>
            <a:ext cx="2856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दुर्घटनाओं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तमाम</a:t>
            </a:r>
            <a:r>
              <a:rPr lang="en-US" sz="1500" dirty="0"/>
              <a:t> </a:t>
            </a:r>
            <a:r>
              <a:rPr lang="en-US" sz="1500" dirty="0" err="1"/>
              <a:t>जोखिम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यदि</a:t>
            </a:r>
            <a:r>
              <a:rPr lang="en-US" sz="1500" dirty="0"/>
              <a:t> </a:t>
            </a:r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रिएक्टर</a:t>
            </a:r>
            <a:r>
              <a:rPr lang="en-US" sz="1500" dirty="0"/>
              <a:t> "</a:t>
            </a:r>
            <a:r>
              <a:rPr lang="en-US" sz="1500" dirty="0" err="1"/>
              <a:t>गर्म</a:t>
            </a:r>
            <a:r>
              <a:rPr lang="en-US" sz="1500" dirty="0"/>
              <a:t>" </a:t>
            </a:r>
            <a:r>
              <a:rPr lang="en-US" sz="1500" dirty="0" err="1"/>
              <a:t>होना</a:t>
            </a:r>
            <a:r>
              <a:rPr lang="en-US" sz="1500" dirty="0"/>
              <a:t> </a:t>
            </a:r>
            <a:r>
              <a:rPr lang="en-US" sz="1500" dirty="0" err="1"/>
              <a:t>शुरू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जाए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स्टील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कंक्रीट</a:t>
            </a:r>
            <a:r>
              <a:rPr lang="en-US" sz="1500" dirty="0"/>
              <a:t> </a:t>
            </a:r>
            <a:r>
              <a:rPr lang="en-US" sz="1500" dirty="0" err="1"/>
              <a:t>कंटेनर</a:t>
            </a:r>
            <a:r>
              <a:rPr lang="en-US" sz="1500" dirty="0"/>
              <a:t> (</a:t>
            </a:r>
            <a:r>
              <a:rPr lang="en-US" sz="1500" dirty="0" err="1"/>
              <a:t>खोल</a:t>
            </a:r>
            <a:r>
              <a:rPr lang="en-US" sz="1500" dirty="0"/>
              <a:t>)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पिघला</a:t>
            </a:r>
            <a:r>
              <a:rPr lang="en-US" sz="1500" dirty="0"/>
              <a:t> </a:t>
            </a:r>
            <a:r>
              <a:rPr lang="en-US" sz="1500" dirty="0" err="1"/>
              <a:t>देगा</a:t>
            </a:r>
            <a:r>
              <a:rPr lang="en-US" sz="1500" dirty="0"/>
              <a:t>, </a:t>
            </a:r>
            <a:r>
              <a:rPr lang="en-US" sz="1500" dirty="0" err="1"/>
              <a:t>यहां</a:t>
            </a:r>
            <a:r>
              <a:rPr lang="en-US" sz="1500" dirty="0"/>
              <a:t> </a:t>
            </a:r>
            <a:r>
              <a:rPr lang="en-US" sz="1500" dirty="0" err="1"/>
              <a:t>तक</a:t>
            </a:r>
            <a:r>
              <a:rPr lang="en-US" sz="1500" dirty="0"/>
              <a:t> </a:t>
            </a:r>
            <a:r>
              <a:rPr lang="en-US" sz="1500" dirty="0" err="1"/>
              <a:t>कि</a:t>
            </a:r>
            <a:r>
              <a:rPr lang="en-US" sz="1500" dirty="0"/>
              <a:t> </a:t>
            </a:r>
            <a:r>
              <a:rPr lang="en-US" sz="1500" dirty="0" err="1"/>
              <a:t>फर्श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(</a:t>
            </a:r>
            <a:r>
              <a:rPr lang="en-US" sz="1500" dirty="0" err="1"/>
              <a:t>चायनीस</a:t>
            </a:r>
            <a:r>
              <a:rPr lang="en-US" sz="1500" dirty="0"/>
              <a:t> </a:t>
            </a:r>
            <a:r>
              <a:rPr lang="en-US" sz="1500" dirty="0" err="1"/>
              <a:t>सिंड्रोम</a:t>
            </a:r>
            <a:r>
              <a:rPr lang="en-US" sz="1500" dirty="0"/>
              <a:t>) (*)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विखंडित</a:t>
            </a:r>
            <a:r>
              <a:rPr lang="en-US" sz="1500" dirty="0"/>
              <a:t> </a:t>
            </a:r>
            <a:r>
              <a:rPr lang="en-US" sz="1500" dirty="0" err="1"/>
              <a:t>द्रव्यमान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रोक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पाएंगे</a:t>
            </a:r>
            <a:r>
              <a:rPr lang="en-US" sz="1500" dirty="0"/>
              <a:t> -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सीधे</a:t>
            </a:r>
            <a:r>
              <a:rPr lang="en-US" sz="1500" dirty="0"/>
              <a:t> </a:t>
            </a:r>
            <a:r>
              <a:rPr lang="en-US" sz="1500" dirty="0" err="1"/>
              <a:t>जमीन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जाकर</a:t>
            </a:r>
            <a:r>
              <a:rPr lang="en-US" sz="1500" dirty="0"/>
              <a:t> </a:t>
            </a:r>
            <a:r>
              <a:rPr lang="en-US" sz="1500" dirty="0" err="1"/>
              <a:t>धंस</a:t>
            </a:r>
            <a:r>
              <a:rPr lang="en-US" sz="1500" dirty="0"/>
              <a:t> </a:t>
            </a:r>
            <a:r>
              <a:rPr lang="en-US" sz="1500" dirty="0" err="1"/>
              <a:t>जाएगा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57237" y="6258719"/>
            <a:ext cx="2667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वैसे</a:t>
            </a:r>
            <a:r>
              <a:rPr lang="en-US" sz="1500" dirty="0"/>
              <a:t> 40 </a:t>
            </a:r>
            <a:r>
              <a:rPr lang="en-US" sz="1500" dirty="0" err="1"/>
              <a:t>साल</a:t>
            </a:r>
            <a:r>
              <a:rPr lang="en-US" sz="1500" dirty="0"/>
              <a:t> </a:t>
            </a:r>
            <a:r>
              <a:rPr lang="en-US" sz="1500" dirty="0" err="1" smtClean="0"/>
              <a:t>बहुत</a:t>
            </a:r>
            <a:r>
              <a:rPr lang="en-US" sz="1500" dirty="0" smtClean="0"/>
              <a:t> </a:t>
            </a:r>
            <a:r>
              <a:rPr lang="en-US" sz="1500" dirty="0" err="1"/>
              <a:t>लंबा</a:t>
            </a:r>
            <a:r>
              <a:rPr lang="en-US" sz="1500" dirty="0"/>
              <a:t> </a:t>
            </a:r>
            <a:r>
              <a:rPr lang="en-US" sz="1500" dirty="0" err="1"/>
              <a:t>समय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नहीं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 smtClean="0"/>
              <a:t>हम</a:t>
            </a:r>
            <a:r>
              <a:rPr lang="en-US" sz="1500" dirty="0" smtClean="0"/>
              <a:t> </a:t>
            </a:r>
            <a:r>
              <a:rPr lang="en-US" sz="1500" dirty="0" err="1"/>
              <a:t>अभी</a:t>
            </a:r>
            <a:r>
              <a:rPr lang="en-US" sz="1500" dirty="0"/>
              <a:t> </a:t>
            </a:r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युग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शुरुआत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3837" y="6400701"/>
            <a:ext cx="3276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मुझे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विश्वास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कि</a:t>
            </a:r>
            <a:r>
              <a:rPr lang="en-US" sz="1500" dirty="0"/>
              <a:t> </a:t>
            </a:r>
            <a:r>
              <a:rPr lang="en-US" sz="1500" dirty="0" err="1"/>
              <a:t>किसी</a:t>
            </a:r>
            <a:r>
              <a:rPr lang="en-US" sz="1500" dirty="0"/>
              <a:t> </a:t>
            </a:r>
            <a:r>
              <a:rPr lang="en-US" sz="1500" dirty="0" err="1"/>
              <a:t>क्रांतिकारी</a:t>
            </a:r>
            <a:r>
              <a:rPr lang="en-US" sz="1500" dirty="0"/>
              <a:t> </a:t>
            </a:r>
            <a:r>
              <a:rPr lang="en-US" sz="1500" dirty="0" err="1"/>
              <a:t>प्रगति</a:t>
            </a:r>
            <a:r>
              <a:rPr lang="en-US" sz="1500" dirty="0"/>
              <a:t> </a:t>
            </a:r>
            <a:r>
              <a:rPr lang="en-US" sz="1500" dirty="0" err="1"/>
              <a:t>द्वारा</a:t>
            </a:r>
            <a:r>
              <a:rPr lang="en-US" sz="1500" dirty="0"/>
              <a:t> </a:t>
            </a:r>
            <a:r>
              <a:rPr lang="en-US" sz="1500" dirty="0" err="1"/>
              <a:t>मूल</a:t>
            </a:r>
            <a:r>
              <a:rPr lang="en-US" sz="1500" dirty="0"/>
              <a:t> </a:t>
            </a:r>
            <a:r>
              <a:rPr lang="en-US" sz="1500" dirty="0" err="1"/>
              <a:t>समस्या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पूरी</a:t>
            </a:r>
            <a:r>
              <a:rPr lang="en-US" sz="1500" dirty="0"/>
              <a:t> </a:t>
            </a:r>
            <a:r>
              <a:rPr lang="en-US" sz="1500" dirty="0" err="1"/>
              <a:t>तरह</a:t>
            </a:r>
            <a:r>
              <a:rPr lang="en-US" sz="1500" dirty="0"/>
              <a:t> </a:t>
            </a:r>
            <a:r>
              <a:rPr lang="en-US" sz="1500" dirty="0" err="1"/>
              <a:t>निदान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,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फिशन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तुलना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43354" y="8223042"/>
            <a:ext cx="6126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अरे</a:t>
            </a:r>
            <a:r>
              <a:rPr lang="en-US" sz="1500" dirty="0"/>
              <a:t> 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2437" y="9911854"/>
            <a:ext cx="4348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(*) </a:t>
            </a:r>
            <a:r>
              <a:rPr lang="en-US" sz="1200" dirty="0" err="1"/>
              <a:t>परमाणु</a:t>
            </a:r>
            <a:r>
              <a:rPr lang="en-US" sz="1200" dirty="0"/>
              <a:t> </a:t>
            </a:r>
            <a:r>
              <a:rPr lang="en-US" sz="1200" dirty="0" err="1"/>
              <a:t>वैज्ञानिकों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ज़हन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छवि</a:t>
            </a:r>
            <a:r>
              <a:rPr lang="en-US" sz="1200" dirty="0"/>
              <a:t>, </a:t>
            </a:r>
            <a:r>
              <a:rPr lang="en-US" sz="1200" dirty="0" err="1"/>
              <a:t>जिसके</a:t>
            </a:r>
            <a:r>
              <a:rPr lang="en-US" sz="1200" dirty="0"/>
              <a:t> </a:t>
            </a:r>
            <a:r>
              <a:rPr lang="en-US" sz="1200" dirty="0" err="1"/>
              <a:t>अनुसार</a:t>
            </a:r>
            <a:r>
              <a:rPr lang="en-US" sz="1200" dirty="0"/>
              <a:t> </a:t>
            </a:r>
            <a:r>
              <a:rPr lang="en-US" sz="1200" dirty="0" err="1"/>
              <a:t>रिएक्टर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तरफ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पृथ्वी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धँसेगा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फिर</a:t>
            </a:r>
            <a:r>
              <a:rPr lang="en-US" sz="1200" dirty="0"/>
              <a:t> </a:t>
            </a:r>
            <a:r>
              <a:rPr lang="en-US" sz="1200" dirty="0" err="1"/>
              <a:t>दूसरी</a:t>
            </a:r>
            <a:r>
              <a:rPr lang="en-US" sz="1200" dirty="0"/>
              <a:t> </a:t>
            </a:r>
            <a:r>
              <a:rPr lang="en-US" sz="1200" dirty="0" err="1"/>
              <a:t>तरफ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 ... </a:t>
            </a:r>
            <a:r>
              <a:rPr lang="en-US" sz="1200" dirty="0" err="1"/>
              <a:t>चीन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दिखाई</a:t>
            </a:r>
            <a:r>
              <a:rPr lang="en-US" sz="1200" dirty="0"/>
              <a:t> </a:t>
            </a:r>
            <a:r>
              <a:rPr lang="en-US" sz="1200" dirty="0" err="1"/>
              <a:t>देगा</a:t>
            </a:r>
            <a:r>
              <a:rPr lang="en-US" sz="12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6866" name="Picture 2" descr="C:\Users\HP\Desktop\NUCLEAR ENERGY\NUCLEAR ENERGY PIX\Page 38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67837" y="2372519"/>
            <a:ext cx="38798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81037" y="826215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सैद्धांतिक</a:t>
            </a:r>
            <a:r>
              <a:rPr lang="en-US" sz="1500" dirty="0"/>
              <a:t> </a:t>
            </a:r>
            <a:r>
              <a:rPr lang="en-US" sz="1500" dirty="0" err="1"/>
              <a:t>रूप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,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प्रतिक्रियाओं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, </a:t>
            </a:r>
            <a:r>
              <a:rPr lang="en-US" sz="1500" dirty="0" err="1"/>
              <a:t>जहां</a:t>
            </a:r>
            <a:r>
              <a:rPr lang="en-US" sz="1500" dirty="0"/>
              <a:t> </a:t>
            </a:r>
            <a:r>
              <a:rPr lang="en-US" sz="1500" dirty="0" err="1"/>
              <a:t>मुक्त</a:t>
            </a:r>
            <a:r>
              <a:rPr lang="en-US" sz="1500" dirty="0"/>
              <a:t> </a:t>
            </a:r>
            <a:r>
              <a:rPr lang="en-US" sz="1500" dirty="0" err="1"/>
              <a:t>न्यूट्रॉन्स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हस्तक्षेप</a:t>
            </a:r>
            <a:r>
              <a:rPr lang="en-US" sz="1500" dirty="0" smtClean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करते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, </a:t>
            </a:r>
            <a:r>
              <a:rPr lang="en-US" sz="1500" dirty="0" err="1"/>
              <a:t>वहां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प्लाज्मा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शक्तिशाली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चुंबकीय</a:t>
            </a:r>
            <a:r>
              <a:rPr lang="en-US" sz="1500" dirty="0" smtClean="0"/>
              <a:t> </a:t>
            </a:r>
            <a:r>
              <a:rPr lang="en-US" sz="1500" dirty="0" err="1"/>
              <a:t>उपकरण</a:t>
            </a:r>
            <a:r>
              <a:rPr lang="en-US" sz="1500" dirty="0"/>
              <a:t> </a:t>
            </a:r>
            <a:r>
              <a:rPr lang="en-US" sz="1500" dirty="0" err="1"/>
              <a:t>उपयोग</a:t>
            </a:r>
            <a:r>
              <a:rPr lang="en-US" sz="1500" dirty="0"/>
              <a:t> </a:t>
            </a:r>
            <a:r>
              <a:rPr lang="en-US" sz="1500" dirty="0" err="1"/>
              <a:t>करके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स्थान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सीमित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 smtClean="0"/>
              <a:t>हैं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 </a:t>
            </a:r>
            <a:r>
              <a:rPr lang="en-US" sz="1500" dirty="0"/>
              <a:t>(</a:t>
            </a:r>
            <a:r>
              <a:rPr lang="en-US" sz="1500" dirty="0" err="1"/>
              <a:t>आवेशित</a:t>
            </a:r>
            <a:r>
              <a:rPr lang="en-US" sz="1500" dirty="0"/>
              <a:t> </a:t>
            </a:r>
            <a:r>
              <a:rPr lang="en-US" sz="1500" dirty="0" err="1"/>
              <a:t>कण</a:t>
            </a:r>
            <a:r>
              <a:rPr lang="en-US" sz="1500" dirty="0"/>
              <a:t> </a:t>
            </a:r>
            <a:r>
              <a:rPr lang="en-US" sz="1500" dirty="0" err="1"/>
              <a:t>तीव्र</a:t>
            </a:r>
            <a:r>
              <a:rPr lang="en-US" sz="1500" dirty="0"/>
              <a:t> </a:t>
            </a:r>
            <a:r>
              <a:rPr lang="en-US" sz="1500" dirty="0" err="1"/>
              <a:t>चुंबकीय</a:t>
            </a:r>
            <a:r>
              <a:rPr lang="en-US" sz="1500" dirty="0"/>
              <a:t> </a:t>
            </a:r>
            <a:r>
              <a:rPr lang="en-US" sz="1500" dirty="0" err="1"/>
              <a:t>क्षेत्रों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दूर</a:t>
            </a:r>
            <a:r>
              <a:rPr lang="en-US" sz="1500" dirty="0"/>
              <a:t> </a:t>
            </a:r>
            <a:r>
              <a:rPr lang="en-US" sz="1500" dirty="0" err="1"/>
              <a:t>भागते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4437" y="2357129"/>
            <a:ext cx="259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स्वर्णिम</a:t>
            </a:r>
            <a:r>
              <a:rPr lang="en-US" sz="1500" dirty="0"/>
              <a:t> </a:t>
            </a:r>
            <a:r>
              <a:rPr lang="en-US" sz="1500" dirty="0" err="1"/>
              <a:t>युग</a:t>
            </a:r>
            <a:r>
              <a:rPr lang="en-US" sz="1500" dirty="0"/>
              <a:t>!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फ़्यूजन</a:t>
            </a:r>
            <a:r>
              <a:rPr lang="en-US" sz="1500" dirty="0" smtClean="0"/>
              <a:t> </a:t>
            </a:r>
            <a:r>
              <a:rPr lang="en-US" sz="1500" dirty="0" err="1"/>
              <a:t>जनरेटिंग</a:t>
            </a:r>
            <a:r>
              <a:rPr lang="en-US" sz="1500" dirty="0"/>
              <a:t> </a:t>
            </a:r>
            <a:r>
              <a:rPr lang="en-US" sz="1500" dirty="0" err="1"/>
              <a:t>स्टेशन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जिसमें</a:t>
            </a:r>
            <a:r>
              <a:rPr lang="en-US" sz="1500" dirty="0" smtClean="0"/>
              <a:t> </a:t>
            </a:r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प्रदूषण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(</a:t>
            </a:r>
            <a:r>
              <a:rPr lang="en-US" sz="1500" dirty="0" err="1"/>
              <a:t>लिथियम-हाइड्रोजन</a:t>
            </a:r>
            <a:r>
              <a:rPr lang="en-US" sz="1500" dirty="0"/>
              <a:t> </a:t>
            </a:r>
            <a:r>
              <a:rPr lang="en-US" sz="1500" dirty="0" err="1"/>
              <a:t>या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बोरॉन-हाइड्रोजन</a:t>
            </a:r>
            <a:r>
              <a:rPr lang="en-US" sz="1500" dirty="0"/>
              <a:t>).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इस</a:t>
            </a:r>
            <a:r>
              <a:rPr lang="en-US" sz="1500" dirty="0" smtClean="0"/>
              <a:t> </a:t>
            </a:r>
            <a:r>
              <a:rPr lang="en-US" sz="1500" dirty="0" err="1"/>
              <a:t>प्रतिक्रिया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एकमात्र</a:t>
            </a:r>
            <a:r>
              <a:rPr lang="en-US" sz="1500" dirty="0"/>
              <a:t> </a:t>
            </a:r>
            <a:r>
              <a:rPr lang="en-US" sz="1500" dirty="0" err="1"/>
              <a:t>कचरा</a:t>
            </a:r>
            <a:r>
              <a:rPr lang="en-US" sz="1500" dirty="0"/>
              <a:t> </a:t>
            </a:r>
            <a:r>
              <a:rPr lang="en-US" sz="1500" dirty="0" err="1"/>
              <a:t>हीलियम</a:t>
            </a:r>
            <a:r>
              <a:rPr lang="en-US" sz="1500" dirty="0"/>
              <a:t> </a:t>
            </a:r>
            <a:r>
              <a:rPr lang="en-US" sz="1500" dirty="0" err="1"/>
              <a:t>गैस</a:t>
            </a:r>
            <a:r>
              <a:rPr lang="en-US" sz="1500" dirty="0"/>
              <a:t> </a:t>
            </a:r>
            <a:r>
              <a:rPr lang="en-US" sz="1500" dirty="0" err="1" smtClean="0"/>
              <a:t>होगी</a:t>
            </a:r>
            <a:r>
              <a:rPr lang="en-US" sz="1500" dirty="0" smtClean="0"/>
              <a:t> </a:t>
            </a:r>
            <a:r>
              <a:rPr lang="en-US" sz="1500" dirty="0" err="1"/>
              <a:t>जिससे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गुब्बारे</a:t>
            </a:r>
            <a:r>
              <a:rPr lang="en-US" sz="1500" dirty="0"/>
              <a:t> </a:t>
            </a:r>
            <a:r>
              <a:rPr lang="en-US" sz="1500" dirty="0" err="1"/>
              <a:t>फुला</a:t>
            </a:r>
            <a:r>
              <a:rPr lang="en-US" sz="1500" dirty="0"/>
              <a:t> </a:t>
            </a:r>
            <a:r>
              <a:rPr lang="en-US" sz="1500" dirty="0" err="1"/>
              <a:t>सकेंगे</a:t>
            </a:r>
            <a:r>
              <a:rPr lang="en-US" sz="15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303237" y="5572919"/>
            <a:ext cx="1749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मुझे</a:t>
            </a:r>
            <a:r>
              <a:rPr lang="en-US" sz="1500" dirty="0"/>
              <a:t> </a:t>
            </a:r>
            <a:r>
              <a:rPr lang="en-US" sz="1500" dirty="0" err="1"/>
              <a:t>हँसाओ</a:t>
            </a:r>
            <a:r>
              <a:rPr lang="en-US" sz="1500" dirty="0"/>
              <a:t> </a:t>
            </a:r>
            <a:r>
              <a:rPr lang="en-US" sz="1500" dirty="0" err="1"/>
              <a:t>मत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hi-IN" sz="1500" dirty="0" smtClean="0"/>
              <a:t>वो</a:t>
            </a:r>
            <a:r>
              <a:rPr lang="en-US" sz="1500" dirty="0" smtClean="0"/>
              <a:t> </a:t>
            </a:r>
            <a:r>
              <a:rPr lang="hi-IN" sz="1500" dirty="0" smtClean="0"/>
              <a:t>बस</a:t>
            </a:r>
            <a:r>
              <a:rPr lang="en-US" sz="1500" dirty="0" smtClean="0"/>
              <a:t> </a:t>
            </a:r>
            <a:r>
              <a:rPr lang="en-US" sz="1500" dirty="0" err="1" smtClean="0"/>
              <a:t>एक</a:t>
            </a:r>
            <a:r>
              <a:rPr lang="en-US" sz="1500" dirty="0" smtClean="0"/>
              <a:t> </a:t>
            </a:r>
            <a:r>
              <a:rPr lang="en-US" sz="1500" dirty="0" err="1" smtClean="0"/>
              <a:t>सपना</a:t>
            </a:r>
            <a:r>
              <a:rPr lang="en-US" sz="1500" dirty="0" smtClean="0"/>
              <a:t> </a:t>
            </a:r>
            <a:r>
              <a:rPr lang="hi-IN" sz="1500" dirty="0" smtClean="0"/>
              <a:t>था</a:t>
            </a:r>
            <a:r>
              <a:rPr lang="en-US" sz="1500" dirty="0" smtClean="0"/>
              <a:t>!</a:t>
            </a:r>
            <a:endParaRPr lang="en-US" sz="1500" dirty="0"/>
          </a:p>
        </p:txBody>
      </p:sp>
      <p:sp>
        <p:nvSpPr>
          <p:cNvPr id="7" name="Rectangle 6"/>
          <p:cNvSpPr/>
          <p:nvPr/>
        </p:nvSpPr>
        <p:spPr>
          <a:xfrm>
            <a:off x="3476624" y="5275322"/>
            <a:ext cx="345281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हाँ</a:t>
            </a:r>
            <a:r>
              <a:rPr lang="en-US" sz="1500" dirty="0"/>
              <a:t> </a:t>
            </a:r>
            <a:r>
              <a:rPr lang="en-US" sz="1500" dirty="0" err="1"/>
              <a:t>अब</a:t>
            </a:r>
            <a:r>
              <a:rPr lang="en-US" sz="1500" dirty="0"/>
              <a:t> </a:t>
            </a:r>
            <a:r>
              <a:rPr lang="en-US" sz="1500" dirty="0" err="1"/>
              <a:t>ऐसे</a:t>
            </a:r>
            <a:r>
              <a:rPr lang="en-US" sz="1500" dirty="0"/>
              <a:t> </a:t>
            </a:r>
            <a:r>
              <a:rPr lang="en-US" sz="1500" dirty="0" err="1"/>
              <a:t>उत्प्रेरक</a:t>
            </a:r>
            <a:r>
              <a:rPr lang="en-US" sz="1500" dirty="0"/>
              <a:t> </a:t>
            </a:r>
            <a:r>
              <a:rPr lang="en-US" sz="1500" dirty="0" err="1"/>
              <a:t>स्टोव</a:t>
            </a:r>
            <a:r>
              <a:rPr lang="en-US" sz="1500" dirty="0"/>
              <a:t> </a:t>
            </a:r>
            <a:r>
              <a:rPr lang="en-US" sz="1500" dirty="0" err="1"/>
              <a:t>मौजूद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जिनसे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घर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खिड़कियां</a:t>
            </a:r>
            <a:r>
              <a:rPr lang="en-US" sz="1500" dirty="0"/>
              <a:t> </a:t>
            </a:r>
            <a:r>
              <a:rPr lang="en-US" sz="1500" dirty="0" err="1"/>
              <a:t>बंद</a:t>
            </a:r>
            <a:r>
              <a:rPr lang="en-US" sz="1500" dirty="0"/>
              <a:t> </a:t>
            </a:r>
            <a:r>
              <a:rPr lang="en-US" sz="1500" dirty="0" err="1"/>
              <a:t>करके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बिना</a:t>
            </a:r>
            <a:r>
              <a:rPr lang="en-US" sz="1500" dirty="0"/>
              <a:t> </a:t>
            </a:r>
            <a:r>
              <a:rPr lang="en-US" sz="1500" dirty="0" err="1"/>
              <a:t>चिमनी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ऊष्मा</a:t>
            </a:r>
            <a:r>
              <a:rPr lang="en-US" sz="1500" dirty="0"/>
              <a:t> </a:t>
            </a:r>
            <a:r>
              <a:rPr lang="en-US" sz="1500" dirty="0" err="1"/>
              <a:t>पैदा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2437" y="6563519"/>
            <a:ext cx="246221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सच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कि</a:t>
            </a:r>
            <a:r>
              <a:rPr lang="en-US" sz="1500" dirty="0"/>
              <a:t> </a:t>
            </a:r>
            <a:r>
              <a:rPr lang="en-US" sz="1500" dirty="0" err="1"/>
              <a:t>उनसे</a:t>
            </a:r>
            <a:r>
              <a:rPr lang="en-US" sz="1500" dirty="0"/>
              <a:t> </a:t>
            </a:r>
            <a:r>
              <a:rPr lang="hi-IN" sz="1500" dirty="0" smtClean="0"/>
              <a:t>सिर्फ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r>
              <a:rPr lang="en-US" sz="1500" dirty="0" err="1" smtClean="0"/>
              <a:t>पानी</a:t>
            </a:r>
            <a:r>
              <a:rPr lang="en-US" sz="1500" dirty="0" smtClean="0"/>
              <a:t> </a:t>
            </a:r>
            <a:r>
              <a:rPr lang="en-US" sz="1500" dirty="0" err="1" smtClean="0"/>
              <a:t>की</a:t>
            </a:r>
            <a:r>
              <a:rPr lang="en-US" sz="1500" dirty="0" smtClean="0"/>
              <a:t> </a:t>
            </a:r>
            <a:r>
              <a:rPr lang="en-US" sz="1500" dirty="0" err="1"/>
              <a:t>भाप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कार्बन</a:t>
            </a:r>
            <a:r>
              <a:rPr lang="en-US" sz="1500" dirty="0"/>
              <a:t> </a:t>
            </a:r>
            <a:r>
              <a:rPr lang="en-US" sz="1500" dirty="0" err="1"/>
              <a:t>डाइऑक्साइड</a:t>
            </a:r>
            <a:r>
              <a:rPr lang="en-US" sz="1500" dirty="0"/>
              <a:t> </a:t>
            </a:r>
            <a:r>
              <a:rPr lang="hi-IN" sz="1500" dirty="0" smtClean="0"/>
              <a:t>ही</a:t>
            </a:r>
            <a:r>
              <a:rPr lang="en-US" sz="1500" dirty="0" smtClean="0"/>
              <a:t> </a:t>
            </a:r>
            <a:r>
              <a:rPr lang="en-US" sz="1500" dirty="0" err="1" smtClean="0"/>
              <a:t>पैदा</a:t>
            </a:r>
            <a:r>
              <a:rPr lang="en-US" sz="1500" dirty="0" smtClean="0"/>
              <a:t> </a:t>
            </a:r>
            <a:r>
              <a:rPr lang="en-US" sz="1500" dirty="0" err="1"/>
              <a:t>होगी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पर</a:t>
            </a:r>
            <a:r>
              <a:rPr lang="en-US" sz="1500" dirty="0" smtClean="0"/>
              <a:t> </a:t>
            </a:r>
            <a:r>
              <a:rPr lang="hi-IN" sz="1500" dirty="0"/>
              <a:t>उसमें</a:t>
            </a:r>
            <a:r>
              <a:rPr lang="en-US" sz="1500" dirty="0" smtClean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सुरक्षित</a:t>
            </a:r>
            <a:r>
              <a:rPr lang="en-US" sz="1500" dirty="0"/>
              <a:t> </a:t>
            </a:r>
            <a:r>
              <a:rPr lang="en-US" sz="1500" dirty="0" err="1"/>
              <a:t>रूप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साँस</a:t>
            </a:r>
            <a:r>
              <a:rPr lang="en-US" sz="1500" dirty="0"/>
              <a:t> </a:t>
            </a:r>
            <a:r>
              <a:rPr lang="en-US" sz="1500" dirty="0" err="1"/>
              <a:t>ले</a:t>
            </a:r>
            <a:r>
              <a:rPr lang="en-US" sz="1500" dirty="0"/>
              <a:t> </a:t>
            </a:r>
            <a:r>
              <a:rPr lang="hi-IN" sz="1500" dirty="0" smtClean="0"/>
              <a:t>सकेंगे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9" name="Rectangle 8"/>
          <p:cNvSpPr/>
          <p:nvPr/>
        </p:nvSpPr>
        <p:spPr>
          <a:xfrm>
            <a:off x="4454429" y="6715919"/>
            <a:ext cx="2286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क्या</a:t>
            </a:r>
            <a:r>
              <a:rPr lang="en-US" sz="1500" dirty="0"/>
              <a:t> </a:t>
            </a:r>
            <a:r>
              <a:rPr lang="en-US" sz="1500" dirty="0" err="1"/>
              <a:t>कम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काम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वाला</a:t>
            </a:r>
            <a:r>
              <a:rPr lang="en-US" sz="1500" dirty="0"/>
              <a:t> </a:t>
            </a:r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कैटीलायज़र</a:t>
            </a:r>
            <a:r>
              <a:rPr lang="en-US" sz="1500" dirty="0"/>
              <a:t> </a:t>
            </a:r>
            <a:r>
              <a:rPr lang="en-US" sz="1500" dirty="0" smtClean="0"/>
              <a:t>(</a:t>
            </a:r>
            <a:r>
              <a:rPr lang="en-US" sz="1500" dirty="0" err="1" smtClean="0"/>
              <a:t>उत्प्रेरक</a:t>
            </a:r>
            <a:r>
              <a:rPr lang="en-US" sz="1500" dirty="0" smtClean="0"/>
              <a:t>) </a:t>
            </a:r>
            <a:r>
              <a:rPr lang="en-US" sz="1500" dirty="0" err="1"/>
              <a:t>है</a:t>
            </a:r>
            <a:r>
              <a:rPr lang="en-US" sz="15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98257" y="9730165"/>
            <a:ext cx="31835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500" dirty="0" smtClean="0"/>
              <a:t>हाँ,</a:t>
            </a:r>
            <a:r>
              <a:rPr lang="en-US" sz="1500" dirty="0" smtClean="0"/>
              <a:t> </a:t>
            </a:r>
            <a:r>
              <a:rPr lang="en-US" sz="1500" dirty="0" err="1" smtClean="0"/>
              <a:t>एक</a:t>
            </a:r>
            <a:r>
              <a:rPr lang="en-US" sz="1500" dirty="0" smtClean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पहले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जानते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: </a:t>
            </a:r>
            <a:r>
              <a:rPr lang="en-US" sz="1500" b="1" dirty="0" err="1"/>
              <a:t>कार्बन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7890" name="Picture 2" descr="C:\Users\HP\Desktop\NUCLEAR ENERGY\NUCLEAR ENERGY PIX\Page 39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330" y="1"/>
            <a:ext cx="7772400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9637" y="978089"/>
            <a:ext cx="5867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हमारा</a:t>
            </a:r>
            <a:r>
              <a:rPr lang="en-US" sz="1500" dirty="0"/>
              <a:t> </a:t>
            </a:r>
            <a:r>
              <a:rPr lang="en-US" sz="1500" dirty="0" err="1"/>
              <a:t>सूर्य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कैसे</a:t>
            </a:r>
            <a:r>
              <a:rPr lang="en-US" sz="1500" dirty="0"/>
              <a:t> </a:t>
            </a:r>
            <a:r>
              <a:rPr lang="en-US" sz="1500" dirty="0" err="1"/>
              <a:t>काम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जबकि</a:t>
            </a:r>
            <a:r>
              <a:rPr lang="en-US" sz="1500" dirty="0"/>
              <a:t> </a:t>
            </a:r>
            <a:r>
              <a:rPr lang="en-US" sz="1500" dirty="0" err="1"/>
              <a:t>उसके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केंद्रीय</a:t>
            </a:r>
            <a:r>
              <a:rPr lang="en-US" sz="1500" dirty="0" smtClean="0"/>
              <a:t> </a:t>
            </a:r>
            <a:r>
              <a:rPr lang="en-US" sz="1500" dirty="0" err="1"/>
              <a:t>बॉयलर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</a:t>
            </a:r>
            <a:r>
              <a:rPr lang="en-US" sz="1500" dirty="0" err="1"/>
              <a:t>सिर्फ</a:t>
            </a:r>
            <a:r>
              <a:rPr lang="en-US" sz="1500" dirty="0"/>
              <a:t> 1.5-</a:t>
            </a:r>
            <a:r>
              <a:rPr lang="en-US" sz="1500" dirty="0" err="1"/>
              <a:t>करोड़</a:t>
            </a:r>
            <a:r>
              <a:rPr lang="en-US" sz="1500" dirty="0"/>
              <a:t> </a:t>
            </a:r>
            <a:r>
              <a:rPr lang="en-US" sz="1500" dirty="0" err="1"/>
              <a:t>डिग्री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जो</a:t>
            </a:r>
            <a:r>
              <a:rPr lang="en-US" sz="1500" dirty="0" smtClean="0"/>
              <a:t> </a:t>
            </a:r>
            <a:r>
              <a:rPr lang="en-US" sz="1500" dirty="0" err="1"/>
              <a:t>इग्निशन</a:t>
            </a:r>
            <a:r>
              <a:rPr lang="en-US" sz="1500" dirty="0"/>
              <a:t> </a:t>
            </a:r>
            <a:r>
              <a:rPr lang="en-US" sz="1500" dirty="0" err="1"/>
              <a:t>तापमान</a:t>
            </a:r>
            <a:r>
              <a:rPr lang="en-US" sz="1500" dirty="0"/>
              <a:t> (15-</a:t>
            </a:r>
            <a:r>
              <a:rPr lang="en-US" sz="1500" dirty="0" err="1"/>
              <a:t>करोड़</a:t>
            </a:r>
            <a:r>
              <a:rPr lang="en-US" sz="1500" dirty="0"/>
              <a:t> </a:t>
            </a:r>
            <a:r>
              <a:rPr lang="en-US" sz="1500" dirty="0" err="1"/>
              <a:t>डिग्री</a:t>
            </a:r>
            <a:r>
              <a:rPr lang="en-US" sz="1500" dirty="0"/>
              <a:t>)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 smtClean="0"/>
              <a:t>दस</a:t>
            </a:r>
            <a:r>
              <a:rPr lang="en-US" sz="1500" dirty="0" smtClean="0"/>
              <a:t> </a:t>
            </a:r>
            <a:r>
              <a:rPr lang="en-US" sz="1500" dirty="0" err="1"/>
              <a:t>गुना</a:t>
            </a:r>
            <a:r>
              <a:rPr lang="en-US" sz="1500" dirty="0"/>
              <a:t> </a:t>
            </a:r>
            <a:r>
              <a:rPr lang="en-US" sz="1500" dirty="0" err="1"/>
              <a:t>कम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00437" y="2448719"/>
            <a:ext cx="3429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कार्बन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उत्प्रेरक</a:t>
            </a:r>
            <a:r>
              <a:rPr lang="en-US" sz="1500" dirty="0"/>
              <a:t> (</a:t>
            </a:r>
            <a:r>
              <a:rPr lang="en-US" sz="1500" dirty="0" err="1"/>
              <a:t>कैटेलिस्ट</a:t>
            </a:r>
            <a:r>
              <a:rPr lang="en-US" sz="1500" dirty="0"/>
              <a:t>)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काम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अलग-अलग</a:t>
            </a:r>
            <a:r>
              <a:rPr lang="en-US" sz="1500" dirty="0"/>
              <a:t> </a:t>
            </a:r>
            <a:r>
              <a:rPr lang="en-US" sz="1500" dirty="0" err="1"/>
              <a:t>चरणों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काफी</a:t>
            </a:r>
            <a:r>
              <a:rPr lang="en-US" sz="1500" dirty="0"/>
              <a:t> </a:t>
            </a:r>
            <a:r>
              <a:rPr lang="en-US" sz="1500" dirty="0" err="1"/>
              <a:t>जटिलता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हस्तक्षेप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प्रतिक्रिया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अंत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पुनर्जीवित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वो</a:t>
            </a:r>
            <a:r>
              <a:rPr lang="en-US" sz="1500" dirty="0" smtClean="0"/>
              <a:t> </a:t>
            </a:r>
            <a:r>
              <a:rPr lang="en-US" sz="1500" dirty="0" err="1"/>
              <a:t>कार्बन</a:t>
            </a:r>
            <a:r>
              <a:rPr lang="en-US" sz="1500" dirty="0"/>
              <a:t>-12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शुरू</a:t>
            </a:r>
            <a:r>
              <a:rPr lang="en-US" sz="1500" dirty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हाइड्रोजन</a:t>
            </a:r>
            <a:r>
              <a:rPr lang="en-US" sz="1500" dirty="0"/>
              <a:t>-1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मिलकर</a:t>
            </a:r>
            <a:r>
              <a:rPr lang="en-US" sz="1500" dirty="0"/>
              <a:t> </a:t>
            </a:r>
            <a:r>
              <a:rPr lang="en-US" sz="1500" dirty="0" err="1"/>
              <a:t>नाइट्रोजन</a:t>
            </a:r>
            <a:r>
              <a:rPr lang="en-US" sz="1500" dirty="0"/>
              <a:t>-13 </a:t>
            </a:r>
            <a:r>
              <a:rPr lang="en-US" sz="1500" dirty="0" err="1"/>
              <a:t>बनाता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नाइट्रोजन</a:t>
            </a:r>
            <a:r>
              <a:rPr lang="en-US" sz="1500" dirty="0"/>
              <a:t>-13, </a:t>
            </a:r>
            <a:r>
              <a:rPr lang="en-US" sz="1500" dirty="0" err="1"/>
              <a:t>नाइट्रोजन</a:t>
            </a:r>
            <a:r>
              <a:rPr lang="en-US" sz="1500" dirty="0"/>
              <a:t>-15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तब्दील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अंत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 </a:t>
            </a:r>
            <a:r>
              <a:rPr lang="en-US" sz="1500" dirty="0" err="1"/>
              <a:t>नाइट्रोजन</a:t>
            </a:r>
            <a:r>
              <a:rPr lang="en-US" sz="1500" dirty="0"/>
              <a:t>-15 + </a:t>
            </a:r>
            <a:r>
              <a:rPr lang="en-US" sz="1500" dirty="0" err="1"/>
              <a:t>हाइड्रोजन</a:t>
            </a:r>
            <a:r>
              <a:rPr lang="en-US" sz="1500" dirty="0"/>
              <a:t>-1 -&gt; </a:t>
            </a:r>
            <a:r>
              <a:rPr lang="en-US" sz="1500" dirty="0" err="1"/>
              <a:t>कार्बन</a:t>
            </a:r>
            <a:r>
              <a:rPr lang="en-US" sz="1500" dirty="0"/>
              <a:t>-12 + </a:t>
            </a:r>
            <a:r>
              <a:rPr lang="en-US" sz="1500" dirty="0" err="1"/>
              <a:t>हीलियम</a:t>
            </a:r>
            <a:r>
              <a:rPr lang="en-US" sz="1500" dirty="0"/>
              <a:t>-4 (</a:t>
            </a:r>
            <a:r>
              <a:rPr lang="en-US" sz="1500" b="1" dirty="0" err="1"/>
              <a:t>बेथे-चक्र</a:t>
            </a:r>
            <a:r>
              <a:rPr lang="en-US" sz="1500" dirty="0"/>
              <a:t>).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2437" y="4864289"/>
            <a:ext cx="2590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प्रतिक्रिया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धीमी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smtClean="0"/>
              <a:t>(</a:t>
            </a:r>
            <a:r>
              <a:rPr lang="en-US" sz="1500" dirty="0" err="1" smtClean="0"/>
              <a:t>सूर्य</a:t>
            </a:r>
            <a:r>
              <a:rPr lang="en-US" sz="1500" dirty="0" smtClean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छोड</a:t>
            </a:r>
            <a:r>
              <a:rPr lang="en-US" sz="1500" dirty="0"/>
              <a:t>़ </a:t>
            </a:r>
            <a:r>
              <a:rPr lang="en-US" sz="1500" dirty="0" err="1"/>
              <a:t>दें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hi-IN" sz="1500" dirty="0" smtClean="0"/>
              <a:t>उसके</a:t>
            </a:r>
            <a:r>
              <a:rPr lang="en-US" sz="1500" dirty="0" smtClean="0"/>
              <a:t> </a:t>
            </a:r>
            <a:r>
              <a:rPr lang="en-US" sz="1500" dirty="0" err="1"/>
              <a:t>पास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समय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).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20876" y="5082709"/>
            <a:ext cx="36166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म्युओंस</a:t>
            </a:r>
            <a:r>
              <a:rPr lang="en-US" sz="4000" dirty="0">
                <a:solidFill>
                  <a:srgbClr val="FF0000"/>
                </a:solidFill>
              </a:rPr>
              <a:t> (</a:t>
            </a:r>
            <a:r>
              <a:rPr lang="en-US" sz="4000" dirty="0" err="1">
                <a:solidFill>
                  <a:srgbClr val="FF0000"/>
                </a:solidFill>
              </a:rPr>
              <a:t>Muons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04837" y="6219012"/>
            <a:ext cx="2438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सरल</a:t>
            </a:r>
            <a:r>
              <a:rPr lang="en-US" sz="1400" dirty="0"/>
              <a:t> </a:t>
            </a:r>
            <a:r>
              <a:rPr lang="en-US" sz="1400" dirty="0" err="1"/>
              <a:t>विद्युत</a:t>
            </a:r>
            <a:r>
              <a:rPr lang="en-US" sz="1400" dirty="0"/>
              <a:t> </a:t>
            </a:r>
            <a:r>
              <a:rPr lang="en-US" sz="1400" dirty="0" err="1"/>
              <a:t>डिस्चार्ज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ज़रिए</a:t>
            </a:r>
            <a:r>
              <a:rPr lang="en-US" sz="1400" dirty="0"/>
              <a:t> </a:t>
            </a:r>
            <a:r>
              <a:rPr lang="en-US" sz="1400" dirty="0" err="1"/>
              <a:t>अणुओं</a:t>
            </a:r>
            <a:r>
              <a:rPr lang="en-US" sz="1400" dirty="0"/>
              <a:t> </a:t>
            </a:r>
            <a:r>
              <a:rPr lang="en-US" sz="1400" dirty="0" err="1"/>
              <a:t>पर</a:t>
            </a:r>
            <a:r>
              <a:rPr lang="en-US" sz="1400" dirty="0"/>
              <a:t> </a:t>
            </a:r>
            <a:r>
              <a:rPr lang="en-US" sz="1400" dirty="0" err="1"/>
              <a:t>इलेक्ट्रॉन्स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बमबारी</a:t>
            </a:r>
            <a:r>
              <a:rPr lang="en-US" sz="1400" dirty="0"/>
              <a:t> </a:t>
            </a:r>
            <a:r>
              <a:rPr lang="en-US" sz="1400" dirty="0" err="1"/>
              <a:t>करके</a:t>
            </a:r>
            <a:r>
              <a:rPr lang="en-US" sz="1400" dirty="0"/>
              <a:t> </a:t>
            </a:r>
            <a:r>
              <a:rPr lang="en-US" sz="1400" dirty="0" err="1"/>
              <a:t>हम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ठंडे</a:t>
            </a:r>
            <a:r>
              <a:rPr lang="en-US" sz="1400" dirty="0"/>
              <a:t> </a:t>
            </a:r>
            <a:r>
              <a:rPr lang="en-US" sz="1400" dirty="0" err="1"/>
              <a:t>गैसीय</a:t>
            </a:r>
            <a:r>
              <a:rPr lang="en-US" sz="1400" dirty="0"/>
              <a:t> </a:t>
            </a:r>
            <a:r>
              <a:rPr lang="en-US" sz="1400" dirty="0" err="1"/>
              <a:t>मिश्रण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अंदर</a:t>
            </a:r>
            <a:r>
              <a:rPr lang="en-US" sz="1400" dirty="0"/>
              <a:t> </a:t>
            </a:r>
            <a:r>
              <a:rPr lang="en-US" sz="1400" dirty="0" err="1"/>
              <a:t>जटिल</a:t>
            </a:r>
            <a:r>
              <a:rPr lang="en-US" sz="1400" dirty="0"/>
              <a:t> </a:t>
            </a:r>
            <a:r>
              <a:rPr lang="en-US" sz="1400" dirty="0" err="1"/>
              <a:t>रासायनिक</a:t>
            </a:r>
            <a:r>
              <a:rPr lang="en-US" sz="1400" dirty="0"/>
              <a:t> </a:t>
            </a:r>
            <a:r>
              <a:rPr lang="en-US" sz="1400" dirty="0" err="1"/>
              <a:t>प्रतिक्रियाएं</a:t>
            </a:r>
            <a:r>
              <a:rPr lang="en-US" sz="1400" dirty="0"/>
              <a:t> </a:t>
            </a:r>
            <a:r>
              <a:rPr lang="en-US" sz="1400" dirty="0" err="1"/>
              <a:t>पैदा</a:t>
            </a:r>
            <a:r>
              <a:rPr lang="en-US" sz="1400" dirty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r>
              <a:rPr lang="en-US" sz="1400" dirty="0" err="1"/>
              <a:t>सकते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4837" y="9154319"/>
            <a:ext cx="171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2CH</a:t>
            </a:r>
            <a:r>
              <a:rPr lang="en-US" sz="1200" baseline="-25000" dirty="0" err="1" smtClean="0"/>
              <a:t>4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err="1"/>
              <a:t>मीथेन</a:t>
            </a:r>
            <a:r>
              <a:rPr lang="en-US" sz="1200" dirty="0"/>
              <a:t>) +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en-US" sz="1200" dirty="0" err="1"/>
              <a:t>विद्युत</a:t>
            </a:r>
            <a:r>
              <a:rPr lang="en-US" sz="1200" dirty="0"/>
              <a:t> </a:t>
            </a:r>
            <a:r>
              <a:rPr lang="en-US" sz="1200" dirty="0" err="1"/>
              <a:t>डिस्चार्ज</a:t>
            </a:r>
            <a:r>
              <a:rPr lang="en-US" sz="1200" dirty="0"/>
              <a:t>)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हमें</a:t>
            </a:r>
            <a:r>
              <a:rPr lang="en-US" sz="1200" dirty="0"/>
              <a:t> </a:t>
            </a:r>
            <a:r>
              <a:rPr lang="en-US" sz="1200" dirty="0" err="1"/>
              <a:t>C</a:t>
            </a:r>
            <a:r>
              <a:rPr lang="en-US" sz="1200" baseline="-25000" dirty="0" err="1"/>
              <a:t>2</a:t>
            </a:r>
            <a:r>
              <a:rPr lang="en-US" sz="1200" dirty="0" err="1"/>
              <a:t>H</a:t>
            </a:r>
            <a:r>
              <a:rPr lang="en-US" sz="1200" baseline="-25000" dirty="0" err="1"/>
              <a:t>2</a:t>
            </a:r>
            <a:r>
              <a:rPr lang="en-US" sz="1200" dirty="0"/>
              <a:t> (</a:t>
            </a:r>
            <a:r>
              <a:rPr lang="en-US" sz="1200" dirty="0" err="1"/>
              <a:t>एसिटिलीन</a:t>
            </a:r>
            <a:r>
              <a:rPr lang="en-US" sz="1200" dirty="0"/>
              <a:t>) + </a:t>
            </a:r>
            <a:r>
              <a:rPr lang="en-US" sz="1200" dirty="0" err="1"/>
              <a:t>3H</a:t>
            </a:r>
            <a:r>
              <a:rPr lang="en-US" sz="1200" baseline="-25000" dirty="0" err="1"/>
              <a:t>2</a:t>
            </a:r>
            <a:r>
              <a:rPr lang="en-US" sz="1200" dirty="0"/>
              <a:t> </a:t>
            </a:r>
            <a:r>
              <a:rPr lang="en-US" sz="1200" dirty="0" err="1"/>
              <a:t>मिलेगी</a:t>
            </a:r>
            <a:r>
              <a:rPr lang="en-US" sz="12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30587" y="6487319"/>
            <a:ext cx="38798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 err="1"/>
              <a:t>किसी</a:t>
            </a:r>
            <a:r>
              <a:rPr lang="en-US" sz="1500" dirty="0"/>
              <a:t> </a:t>
            </a:r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इलेक्ट्रॉन्स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म्युओंस</a:t>
            </a:r>
            <a:r>
              <a:rPr lang="en-US" sz="1500" dirty="0"/>
              <a:t> (</a:t>
            </a:r>
            <a:r>
              <a:rPr lang="en-US" sz="1500" dirty="0" err="1"/>
              <a:t>Muons</a:t>
            </a:r>
            <a:r>
              <a:rPr lang="en-US" sz="1500" dirty="0"/>
              <a:t>)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बदल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, </a:t>
            </a:r>
            <a:r>
              <a:rPr lang="en-US" sz="1500" dirty="0" err="1"/>
              <a:t>ऐसे</a:t>
            </a:r>
            <a:r>
              <a:rPr lang="en-US" sz="1500" dirty="0"/>
              <a:t> </a:t>
            </a:r>
            <a:r>
              <a:rPr lang="en-US" sz="1500" dirty="0" err="1"/>
              <a:t>कण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बड़े</a:t>
            </a:r>
            <a:r>
              <a:rPr lang="en-US" sz="1500" dirty="0"/>
              <a:t> </a:t>
            </a:r>
            <a:r>
              <a:rPr lang="en-US" sz="1500" dirty="0" err="1"/>
              <a:t>इलेक्ट्रॉन्स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मिलते-जुलते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विभिन्न</a:t>
            </a:r>
            <a:r>
              <a:rPr lang="en-US" sz="1500" dirty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लाते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24437" y="8087420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"</a:t>
            </a:r>
            <a:r>
              <a:rPr lang="en-US" sz="1500" dirty="0" err="1"/>
              <a:t>गुनगुने</a:t>
            </a:r>
            <a:r>
              <a:rPr lang="en-US" sz="1500" dirty="0"/>
              <a:t>" </a:t>
            </a:r>
            <a:r>
              <a:rPr lang="en-US" sz="1500" dirty="0" err="1"/>
              <a:t>फ्यूजन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मिश्रण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म्युओंस</a:t>
            </a:r>
            <a:r>
              <a:rPr lang="en-US" sz="1500" dirty="0"/>
              <a:t> (</a:t>
            </a:r>
            <a:r>
              <a:rPr lang="en-US" sz="1500" dirty="0" err="1"/>
              <a:t>Muons</a:t>
            </a:r>
            <a:r>
              <a:rPr lang="en-US" sz="1500" dirty="0"/>
              <a:t>)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बमबारी</a:t>
            </a:r>
            <a:r>
              <a:rPr lang="en-US" sz="1500" dirty="0"/>
              <a:t> </a:t>
            </a:r>
            <a:r>
              <a:rPr lang="hi-IN" sz="1500" dirty="0" smtClean="0"/>
              <a:t>क्यों</a:t>
            </a:r>
            <a:r>
              <a:rPr lang="en-US" sz="1500" dirty="0" smtClean="0"/>
              <a:t> </a:t>
            </a:r>
            <a:r>
              <a:rPr lang="hi-IN" sz="1500" dirty="0" smtClean="0"/>
              <a:t>न</a:t>
            </a:r>
            <a:r>
              <a:rPr lang="en-US" sz="1500" dirty="0" smtClean="0"/>
              <a:t> </a:t>
            </a:r>
            <a:r>
              <a:rPr lang="hi-IN" sz="1500" dirty="0" smtClean="0"/>
              <a:t>करें</a:t>
            </a:r>
            <a:r>
              <a:rPr lang="hi-IN" sz="1500" dirty="0"/>
              <a:t>?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8914" name="Picture 2" descr="C:\Users\HP\Desktop\NUCLEAR ENERGY\NUCLEAR ENERGY PIX\Page 40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20025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38637" y="7109331"/>
            <a:ext cx="25764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 </a:t>
            </a:r>
            <a:r>
              <a:rPr lang="en-US" sz="1500" dirty="0" err="1" smtClean="0"/>
              <a:t>अच्छा</a:t>
            </a:r>
            <a:r>
              <a:rPr lang="en-US" sz="1500" dirty="0" smtClean="0"/>
              <a:t> </a:t>
            </a:r>
            <a:r>
              <a:rPr lang="en-US" sz="1500" dirty="0" err="1"/>
              <a:t>आपने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वही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पुरानी</a:t>
            </a:r>
            <a:r>
              <a:rPr lang="en-US" sz="1500" dirty="0" smtClean="0"/>
              <a:t> </a:t>
            </a:r>
            <a:r>
              <a:rPr lang="en-US" sz="1500" dirty="0" err="1"/>
              <a:t>कहानी</a:t>
            </a:r>
            <a:r>
              <a:rPr lang="en-US" sz="1500" dirty="0"/>
              <a:t> </a:t>
            </a:r>
            <a:r>
              <a:rPr lang="en-US" sz="1500" dirty="0" err="1"/>
              <a:t>दोहराई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7135" y="644744"/>
            <a:ext cx="1058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काम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करता</a:t>
            </a:r>
            <a:r>
              <a:rPr lang="en-US" sz="1400" dirty="0" smtClean="0"/>
              <a:t> </a:t>
            </a:r>
            <a:r>
              <a:rPr lang="en-US" sz="1400" dirty="0" err="1"/>
              <a:t>है</a:t>
            </a:r>
            <a:r>
              <a:rPr lang="en-US" sz="14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8437" y="1197759"/>
            <a:ext cx="38862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परेशानी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श्रीमान</a:t>
            </a:r>
            <a:r>
              <a:rPr lang="en-US" sz="1500" dirty="0"/>
              <a:t>. </a:t>
            </a:r>
            <a:r>
              <a:rPr lang="en-US" sz="1500" dirty="0" err="1"/>
              <a:t>हमें</a:t>
            </a:r>
            <a:r>
              <a:rPr lang="en-US" sz="1500" dirty="0"/>
              <a:t> </a:t>
            </a:r>
            <a:r>
              <a:rPr lang="en-US" sz="1500" dirty="0" err="1"/>
              <a:t>एक्सेलरेटर</a:t>
            </a:r>
            <a:r>
              <a:rPr lang="en-US" sz="1500" dirty="0"/>
              <a:t> (</a:t>
            </a:r>
            <a:r>
              <a:rPr lang="en-US" sz="1500" dirty="0" err="1"/>
              <a:t>त्वरक</a:t>
            </a:r>
            <a:r>
              <a:rPr lang="en-US" sz="1500" dirty="0"/>
              <a:t>)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म्युओंस</a:t>
            </a:r>
            <a:r>
              <a:rPr lang="en-US" sz="1500" dirty="0"/>
              <a:t> </a:t>
            </a:r>
            <a:r>
              <a:rPr lang="en-US" sz="1500" dirty="0" err="1"/>
              <a:t>बनाना</a:t>
            </a:r>
            <a:r>
              <a:rPr lang="en-US" sz="1500" dirty="0"/>
              <a:t> </a:t>
            </a:r>
            <a:r>
              <a:rPr lang="en-US" sz="1500" dirty="0" err="1"/>
              <a:t>आता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जब</a:t>
            </a:r>
            <a:r>
              <a:rPr lang="en-US" sz="1500" dirty="0"/>
              <a:t> </a:t>
            </a:r>
            <a:r>
              <a:rPr lang="en-US" sz="1500" dirty="0" err="1"/>
              <a:t>वे</a:t>
            </a:r>
            <a:r>
              <a:rPr lang="en-US" sz="1500" dirty="0"/>
              <a:t> </a:t>
            </a:r>
            <a:r>
              <a:rPr lang="en-US" sz="1500" dirty="0" err="1"/>
              <a:t>ड्यूटेरियम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ट्रिटियम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टकराते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उससे</a:t>
            </a:r>
            <a:r>
              <a:rPr lang="en-US" sz="1500" dirty="0"/>
              <a:t> </a:t>
            </a:r>
            <a:r>
              <a:rPr lang="en-US" sz="1500" dirty="0" err="1"/>
              <a:t>हीलियम</a:t>
            </a:r>
            <a:r>
              <a:rPr lang="en-US" sz="1500" dirty="0"/>
              <a:t> </a:t>
            </a:r>
            <a:r>
              <a:rPr lang="en-US" sz="1500" dirty="0" err="1"/>
              <a:t>बनती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इसलिए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hi-IN" sz="1500" dirty="0"/>
              <a:t>प्रतिक्रिया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en-US" sz="1500" dirty="0" err="1"/>
              <a:t>छोटे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विज्ञान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प्रयोग</a:t>
            </a:r>
            <a:r>
              <a:rPr lang="en-US" sz="1500" dirty="0"/>
              <a:t> </a:t>
            </a:r>
            <a:r>
              <a:rPr lang="hi-IN" sz="1500" dirty="0" smtClean="0"/>
              <a:t>से</a:t>
            </a:r>
            <a:r>
              <a:rPr lang="en-US" sz="1500" dirty="0" smtClean="0"/>
              <a:t> </a:t>
            </a:r>
            <a:r>
              <a:rPr lang="hi-IN" sz="1500" dirty="0" smtClean="0"/>
              <a:t>शुरू</a:t>
            </a:r>
            <a:r>
              <a:rPr lang="en-US" sz="1500" dirty="0" smtClean="0"/>
              <a:t> </a:t>
            </a:r>
            <a:r>
              <a:rPr lang="hi-IN" sz="1500" dirty="0" smtClean="0"/>
              <a:t>करके</a:t>
            </a:r>
            <a:r>
              <a:rPr lang="en-US" sz="1500" dirty="0" smtClean="0"/>
              <a:t> (</a:t>
            </a:r>
            <a:r>
              <a:rPr lang="en-US" sz="1500" dirty="0" err="1" smtClean="0"/>
              <a:t>जो</a:t>
            </a:r>
            <a:r>
              <a:rPr lang="en-US" sz="1500" dirty="0" smtClean="0"/>
              <a:t> </a:t>
            </a:r>
            <a:r>
              <a:rPr lang="en-US" sz="1500" dirty="0" err="1"/>
              <a:t>बस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कणों</a:t>
            </a:r>
            <a:r>
              <a:rPr lang="en-US" sz="1500" dirty="0"/>
              <a:t> </a:t>
            </a:r>
            <a:r>
              <a:rPr lang="en-US" sz="1500" dirty="0" err="1"/>
              <a:t>तक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सीमित</a:t>
            </a:r>
            <a:r>
              <a:rPr lang="en-US" sz="1500" dirty="0"/>
              <a:t> </a:t>
            </a:r>
            <a:r>
              <a:rPr lang="hi-IN" sz="1500" dirty="0" smtClean="0"/>
              <a:t>होगी</a:t>
            </a:r>
            <a:r>
              <a:rPr lang="en-US" sz="1500" dirty="0" smtClean="0"/>
              <a:t>) </a:t>
            </a:r>
            <a:r>
              <a:rPr lang="en-US" sz="1500" dirty="0" err="1"/>
              <a:t>औद्योगिक</a:t>
            </a:r>
            <a:r>
              <a:rPr lang="en-US" sz="1500" dirty="0"/>
              <a:t> </a:t>
            </a:r>
            <a:r>
              <a:rPr lang="en-US" sz="1500" dirty="0" err="1"/>
              <a:t>फ्यूज़न</a:t>
            </a:r>
            <a:r>
              <a:rPr lang="en-US" sz="1500" dirty="0"/>
              <a:t> </a:t>
            </a:r>
            <a:r>
              <a:rPr lang="en-US" sz="1500" dirty="0" err="1"/>
              <a:t>तक</a:t>
            </a:r>
            <a:r>
              <a:rPr lang="en-US" sz="1500" dirty="0"/>
              <a:t> </a:t>
            </a:r>
            <a:r>
              <a:rPr lang="en-US" sz="1500" dirty="0" err="1"/>
              <a:t>पहुँचने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यात्रा</a:t>
            </a:r>
            <a:r>
              <a:rPr lang="en-US" sz="1500" dirty="0"/>
              <a:t> </a:t>
            </a:r>
            <a:r>
              <a:rPr lang="en-US" sz="1500" dirty="0" err="1"/>
              <a:t>अभी</a:t>
            </a:r>
            <a:r>
              <a:rPr lang="en-US" sz="1500" dirty="0"/>
              <a:t> </a:t>
            </a:r>
            <a:r>
              <a:rPr lang="en-US" sz="1500" dirty="0" err="1"/>
              <a:t>काफी</a:t>
            </a:r>
            <a:r>
              <a:rPr lang="en-US" sz="1500" dirty="0"/>
              <a:t> </a:t>
            </a:r>
            <a:r>
              <a:rPr lang="en-US" sz="1500" dirty="0" err="1"/>
              <a:t>लम्बी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!!!</a:t>
            </a:r>
          </a:p>
        </p:txBody>
      </p:sp>
      <p:sp>
        <p:nvSpPr>
          <p:cNvPr id="6" name="Rectangle 5"/>
          <p:cNvSpPr/>
          <p:nvPr/>
        </p:nvSpPr>
        <p:spPr>
          <a:xfrm>
            <a:off x="411161" y="3768944"/>
            <a:ext cx="68230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घूमने</a:t>
            </a:r>
            <a:r>
              <a:rPr lang="en-US" sz="1500" dirty="0"/>
              <a:t> (</a:t>
            </a:r>
            <a:r>
              <a:rPr lang="en-US" sz="1500" dirty="0" err="1"/>
              <a:t>स्पिंस</a:t>
            </a:r>
            <a:r>
              <a:rPr lang="en-US" sz="1500" dirty="0"/>
              <a:t>)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खेल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उन्हें</a:t>
            </a:r>
            <a:r>
              <a:rPr lang="en-US" sz="1500" dirty="0"/>
              <a:t> </a:t>
            </a:r>
            <a:r>
              <a:rPr lang="en-US" sz="1500" dirty="0" err="1" smtClean="0"/>
              <a:t>बहुत</a:t>
            </a:r>
            <a:r>
              <a:rPr lang="en-US" sz="1500" dirty="0" smtClean="0"/>
              <a:t> </a:t>
            </a:r>
            <a:r>
              <a:rPr lang="en-US" sz="1500" dirty="0" err="1"/>
              <a:t>धीमे</a:t>
            </a:r>
            <a:r>
              <a:rPr lang="en-US" sz="1500" dirty="0"/>
              <a:t> </a:t>
            </a:r>
            <a:r>
              <a:rPr lang="en-US" sz="1500" dirty="0" err="1"/>
              <a:t>नृत्य</a:t>
            </a:r>
            <a:r>
              <a:rPr lang="en-US" sz="1500" dirty="0"/>
              <a:t> </a:t>
            </a:r>
            <a:r>
              <a:rPr lang="en-US" sz="1500" dirty="0" err="1"/>
              <a:t>वाल्ट्ज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बजाए</a:t>
            </a:r>
            <a:r>
              <a:rPr lang="en-US" sz="1500" dirty="0"/>
              <a:t> </a:t>
            </a:r>
            <a:r>
              <a:rPr lang="en-US" sz="1500" dirty="0" err="1"/>
              <a:t>तेज़</a:t>
            </a:r>
            <a:r>
              <a:rPr lang="en-US" sz="1500" dirty="0"/>
              <a:t> </a:t>
            </a:r>
            <a:r>
              <a:rPr lang="en-US" sz="1500" dirty="0" err="1"/>
              <a:t>नाच</a:t>
            </a:r>
            <a:r>
              <a:rPr lang="en-US" sz="1500" dirty="0"/>
              <a:t> </a:t>
            </a:r>
            <a:r>
              <a:rPr lang="en-US" sz="1500" dirty="0" err="1"/>
              <a:t>टैंगो</a:t>
            </a:r>
            <a:r>
              <a:rPr lang="en-US" sz="1500" dirty="0"/>
              <a:t> </a:t>
            </a:r>
            <a:r>
              <a:rPr lang="en-US" sz="1500" dirty="0" err="1"/>
              <a:t>नचवा</a:t>
            </a:r>
            <a:r>
              <a:rPr lang="en-US" sz="1500" dirty="0"/>
              <a:t> </a:t>
            </a:r>
            <a:r>
              <a:rPr lang="en-US" sz="1500" dirty="0" err="1"/>
              <a:t>सकते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  <a:r>
              <a:rPr lang="en-US" sz="1500" dirty="0" err="1"/>
              <a:t>उससे</a:t>
            </a:r>
            <a:r>
              <a:rPr lang="en-US" sz="1500" dirty="0"/>
              <a:t> </a:t>
            </a:r>
            <a:r>
              <a:rPr lang="en-US" sz="1500" dirty="0" err="1"/>
              <a:t>टकराव</a:t>
            </a:r>
            <a:r>
              <a:rPr lang="en-US" sz="1500" dirty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प्रभावशाली</a:t>
            </a:r>
            <a:r>
              <a:rPr lang="en-US" sz="1500" dirty="0"/>
              <a:t> </a:t>
            </a:r>
            <a:r>
              <a:rPr lang="en-US" sz="1500" dirty="0" err="1"/>
              <a:t>होंगे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1037" y="4516299"/>
            <a:ext cx="1662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चंद्रमा</a:t>
            </a:r>
            <a:r>
              <a:rPr lang="en-US" sz="1400" dirty="0" smtClean="0"/>
              <a:t> </a:t>
            </a:r>
            <a:r>
              <a:rPr lang="en-US" sz="1400" dirty="0" err="1"/>
              <a:t>फीका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मोतियों</a:t>
            </a:r>
            <a:r>
              <a:rPr lang="en-US" sz="1400" dirty="0" smtClean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 smtClean="0"/>
              <a:t>जड़ा</a:t>
            </a:r>
            <a:r>
              <a:rPr lang="en-US" sz="1400" dirty="0"/>
              <a:t>!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349840" y="7401719"/>
            <a:ext cx="121700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मुझे</a:t>
            </a:r>
            <a:r>
              <a:rPr lang="en-US" sz="1500" dirty="0"/>
              <a:t> </a:t>
            </a:r>
            <a:r>
              <a:rPr lang="en-US" sz="1500" dirty="0" err="1"/>
              <a:t>माफ</a:t>
            </a:r>
            <a:r>
              <a:rPr lang="en-US" sz="1500" dirty="0"/>
              <a:t> </a:t>
            </a:r>
            <a:r>
              <a:rPr lang="en-US" sz="1500" dirty="0" err="1"/>
              <a:t>करें</a:t>
            </a:r>
            <a:r>
              <a:rPr lang="en-US" sz="15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2290761" y="8161625"/>
            <a:ext cx="13113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... </a:t>
            </a:r>
            <a:r>
              <a:rPr lang="en-US" sz="1500" dirty="0" err="1" smtClean="0"/>
              <a:t>तुम</a:t>
            </a:r>
            <a:r>
              <a:rPr lang="en-US" sz="1500" dirty="0" smtClean="0"/>
              <a:t> </a:t>
            </a:r>
            <a:r>
              <a:rPr lang="en-US" sz="1500" dirty="0" err="1"/>
              <a:t>सावधानी</a:t>
            </a:r>
            <a:r>
              <a:rPr lang="en-US" sz="1500" dirty="0"/>
              <a:t> </a:t>
            </a:r>
            <a:r>
              <a:rPr lang="hi-IN" sz="1500" dirty="0"/>
              <a:t>बरतो!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9938" name="Picture 2" descr="C:\Users\HP\Desktop\NUCLEAR ENERGY\NUCLEAR ENERGY PIX\Page 41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14330"/>
            <a:ext cx="777240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34437" y="3635365"/>
            <a:ext cx="3879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757237" y="949544"/>
            <a:ext cx="2514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भौतिकी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अभी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खोज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बचा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3480" y="5572919"/>
            <a:ext cx="21245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भविष्य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खोजें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सब</a:t>
            </a:r>
            <a:r>
              <a:rPr lang="en-US" sz="1500" dirty="0" smtClean="0"/>
              <a:t> </a:t>
            </a:r>
            <a:r>
              <a:rPr lang="en-US" sz="1500" dirty="0" err="1" smtClean="0"/>
              <a:t>कुछ</a:t>
            </a:r>
            <a:r>
              <a:rPr lang="en-US" sz="1500" dirty="0" smtClean="0"/>
              <a:t> </a:t>
            </a:r>
            <a:r>
              <a:rPr lang="en-US" sz="1500" dirty="0" err="1"/>
              <a:t>बदल</a:t>
            </a:r>
            <a:r>
              <a:rPr lang="en-US" sz="1500" dirty="0"/>
              <a:t> </a:t>
            </a:r>
            <a:r>
              <a:rPr lang="en-US" sz="1500" dirty="0" err="1"/>
              <a:t>सकती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2075" y="1280656"/>
            <a:ext cx="17573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अभी</a:t>
            </a:r>
            <a:r>
              <a:rPr lang="en-US" sz="1500" dirty="0"/>
              <a:t> </a:t>
            </a:r>
            <a:r>
              <a:rPr lang="en-US" sz="1500" dirty="0" err="1"/>
              <a:t>सिर्फ</a:t>
            </a:r>
            <a:r>
              <a:rPr lang="en-US" sz="1500" dirty="0"/>
              <a:t> </a:t>
            </a:r>
            <a:r>
              <a:rPr lang="en-US" sz="1500" dirty="0" err="1"/>
              <a:t>शुरुआत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आर्चीबाल्ड</a:t>
            </a:r>
            <a:r>
              <a:rPr lang="en-US" sz="1500" dirty="0"/>
              <a:t>, </a:t>
            </a:r>
            <a:r>
              <a:rPr lang="en-US" sz="1500" dirty="0" err="1"/>
              <a:t>तुम्हें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क्या</a:t>
            </a:r>
            <a:r>
              <a:rPr lang="en-US" sz="1500" dirty="0" smtClean="0"/>
              <a:t> </a:t>
            </a:r>
            <a:r>
              <a:rPr lang="en-US" sz="1500" dirty="0" err="1"/>
              <a:t>लगता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81037" y="6769289"/>
            <a:ext cx="2362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बड़ी</a:t>
            </a:r>
            <a:r>
              <a:rPr lang="en-US" sz="1500" dirty="0"/>
              <a:t> </a:t>
            </a:r>
            <a:r>
              <a:rPr lang="en-US" sz="1500" dirty="0" err="1"/>
              <a:t>उम्मीद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hi-IN" sz="1500" dirty="0"/>
              <a:t>उसमें</a:t>
            </a:r>
            <a:r>
              <a:rPr lang="en-US" sz="1500" dirty="0" smtClean="0"/>
              <a:t> </a:t>
            </a:r>
            <a:r>
              <a:rPr lang="en-US" sz="1500" dirty="0" err="1"/>
              <a:t>भयानक</a:t>
            </a:r>
            <a:r>
              <a:rPr lang="en-US" sz="1500" dirty="0"/>
              <a:t> </a:t>
            </a:r>
            <a:r>
              <a:rPr lang="en-US" sz="1500" dirty="0" err="1"/>
              <a:t>खतरनाक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747106" y="6669088"/>
            <a:ext cx="12650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सुन</a:t>
            </a:r>
            <a:r>
              <a:rPr lang="en-US" sz="1500" dirty="0"/>
              <a:t> </a:t>
            </a:r>
            <a:r>
              <a:rPr lang="en-US" sz="1500" dirty="0" err="1"/>
              <a:t>रहा</a:t>
            </a:r>
            <a:r>
              <a:rPr lang="en-US" sz="1500" dirty="0"/>
              <a:t> </a:t>
            </a:r>
            <a:r>
              <a:rPr lang="en-US" sz="1500" dirty="0" err="1"/>
              <a:t>हूं</a:t>
            </a:r>
            <a:r>
              <a:rPr lang="en-US" sz="1500" dirty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HP\Desktop\NUCLEAR ENERGY\NUCLEAR ENERGY PIX\Page 06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777163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25037" y="1140532"/>
            <a:ext cx="3879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528637" y="1008122"/>
            <a:ext cx="1752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सोफी</a:t>
            </a:r>
            <a:r>
              <a:rPr lang="en-US" sz="1400" dirty="0"/>
              <a:t>!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वो</a:t>
            </a:r>
            <a:r>
              <a:rPr lang="en-US" sz="1400" dirty="0" smtClean="0"/>
              <a:t> </a:t>
            </a:r>
            <a:r>
              <a:rPr lang="hi-IN" sz="1400" dirty="0" smtClean="0"/>
              <a:t>तो</a:t>
            </a:r>
            <a:r>
              <a:rPr lang="en-US" sz="1400" dirty="0" smtClean="0"/>
              <a:t> </a:t>
            </a:r>
            <a:r>
              <a:rPr lang="en-US" sz="1400" dirty="0" err="1" smtClean="0"/>
              <a:t>सिर्फ</a:t>
            </a:r>
            <a:r>
              <a:rPr lang="en-US" sz="1400" dirty="0" smtClean="0"/>
              <a:t> </a:t>
            </a:r>
            <a:r>
              <a:rPr lang="en-US" sz="1400" dirty="0" err="1"/>
              <a:t>आंतरिक</a:t>
            </a:r>
            <a:r>
              <a:rPr lang="en-US" sz="1400" dirty="0"/>
              <a:t> </a:t>
            </a:r>
            <a:r>
              <a:rPr lang="en-US" sz="1400" dirty="0" err="1"/>
              <a:t>ऊर्जा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भंडारण</a:t>
            </a:r>
            <a:r>
              <a:rPr lang="en-US" sz="1400" dirty="0"/>
              <a:t> </a:t>
            </a:r>
            <a:r>
              <a:rPr lang="en-US" sz="1400" dirty="0" err="1"/>
              <a:t>था</a:t>
            </a:r>
            <a:r>
              <a:rPr lang="en-US" sz="1400" dirty="0"/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0651" y="1179866"/>
            <a:ext cx="3347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रासायनिक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ऊर्जा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5636" y="3220899"/>
            <a:ext cx="3704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गुफा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साफ</a:t>
            </a:r>
            <a:r>
              <a:rPr lang="en-US" sz="1400" dirty="0"/>
              <a:t> </a:t>
            </a:r>
            <a:r>
              <a:rPr lang="en-US" sz="1400" dirty="0" err="1"/>
              <a:t>करने</a:t>
            </a:r>
            <a:r>
              <a:rPr lang="en-US" sz="1400" dirty="0"/>
              <a:t> </a:t>
            </a:r>
            <a:r>
              <a:rPr lang="en-US" sz="1400" dirty="0" err="1"/>
              <a:t>जा</a:t>
            </a:r>
            <a:r>
              <a:rPr lang="en-US" sz="1400" dirty="0"/>
              <a:t> </a:t>
            </a:r>
            <a:r>
              <a:rPr lang="en-US" sz="1400" dirty="0" err="1"/>
              <a:t>रहा</a:t>
            </a:r>
            <a:r>
              <a:rPr lang="en-US" sz="1400" dirty="0"/>
              <a:t> </a:t>
            </a:r>
            <a:r>
              <a:rPr lang="en-US" sz="1400" dirty="0" err="1"/>
              <a:t>हूं</a:t>
            </a:r>
            <a:r>
              <a:rPr lang="en-US" sz="1400" dirty="0"/>
              <a:t>. </a:t>
            </a:r>
            <a:endParaRPr lang="en-US" sz="1400" dirty="0" smtClean="0"/>
          </a:p>
          <a:p>
            <a:pPr algn="ctr"/>
            <a:r>
              <a:rPr lang="hi-IN" sz="1400" dirty="0" smtClean="0"/>
              <a:t>ज़रा</a:t>
            </a:r>
            <a:r>
              <a:rPr lang="en-US" sz="1400" dirty="0" smtClean="0"/>
              <a:t> </a:t>
            </a:r>
            <a:r>
              <a:rPr lang="en-US" sz="1400" dirty="0" err="1" smtClean="0"/>
              <a:t>देखो</a:t>
            </a:r>
            <a:r>
              <a:rPr lang="en-US" sz="1400" dirty="0" smtClean="0"/>
              <a:t> </a:t>
            </a:r>
            <a:r>
              <a:rPr lang="hi-IN" sz="1400" dirty="0" smtClean="0"/>
              <a:t>रासायन</a:t>
            </a:r>
            <a:r>
              <a:rPr lang="en-US" sz="1400" dirty="0" smtClean="0"/>
              <a:t>, </a:t>
            </a:r>
            <a:r>
              <a:rPr lang="en-US" sz="1400" dirty="0" err="1"/>
              <a:t>गंधक</a:t>
            </a:r>
            <a:r>
              <a:rPr lang="en-US" sz="1400" dirty="0"/>
              <a:t>, </a:t>
            </a:r>
            <a:r>
              <a:rPr lang="en-US" sz="1400" dirty="0" err="1"/>
              <a:t>गंदगी</a:t>
            </a:r>
            <a:r>
              <a:rPr lang="en-US" sz="1400" dirty="0"/>
              <a:t> </a:t>
            </a:r>
            <a:r>
              <a:rPr lang="en-US" sz="1400" dirty="0" err="1"/>
              <a:t>आदि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 </a:t>
            </a:r>
            <a:r>
              <a:rPr lang="en-US" sz="1400" dirty="0" smtClean="0"/>
              <a:t>...</a:t>
            </a:r>
            <a:r>
              <a:rPr lang="en-US" sz="1400" dirty="0"/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452437" y="4056122"/>
            <a:ext cx="2057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 smtClean="0"/>
              <a:t>लकड़ी</a:t>
            </a:r>
            <a:r>
              <a:rPr lang="en-US" sz="1400" dirty="0" smtClean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 smtClean="0"/>
              <a:t>कोयला</a:t>
            </a:r>
            <a:r>
              <a:rPr lang="en-US" sz="1400" dirty="0" smtClean="0"/>
              <a:t> </a:t>
            </a:r>
            <a:r>
              <a:rPr lang="hi-IN" sz="1400" dirty="0" smtClean="0"/>
              <a:t>भी</a:t>
            </a:r>
            <a:r>
              <a:rPr lang="en-US" sz="1400" dirty="0" smtClean="0"/>
              <a:t> </a:t>
            </a:r>
            <a:r>
              <a:rPr lang="en-US" sz="1400" dirty="0" err="1"/>
              <a:t>जिसे</a:t>
            </a:r>
            <a:r>
              <a:rPr lang="en-US" sz="1400" dirty="0"/>
              <a:t> </a:t>
            </a:r>
            <a:r>
              <a:rPr lang="en-US" sz="1400" dirty="0" err="1"/>
              <a:t>तूफ़ान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जंगल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आग</a:t>
            </a:r>
            <a:r>
              <a:rPr lang="en-US" sz="1400" dirty="0"/>
              <a:t> </a:t>
            </a:r>
            <a:r>
              <a:rPr lang="en-US" sz="1400" dirty="0" err="1"/>
              <a:t>ने</a:t>
            </a:r>
            <a:r>
              <a:rPr lang="en-US" sz="1400" dirty="0"/>
              <a:t> </a:t>
            </a:r>
            <a:r>
              <a:rPr lang="en-US" sz="1400" dirty="0" err="1" smtClean="0"/>
              <a:t>बनाया</a:t>
            </a:r>
            <a:r>
              <a:rPr lang="en-US" sz="1400" dirty="0" smtClean="0"/>
              <a:t> </a:t>
            </a:r>
            <a:r>
              <a:rPr lang="en-US" sz="1400" dirty="0" err="1" smtClean="0"/>
              <a:t>था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5047901" y="4810919"/>
            <a:ext cx="17382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अगर</a:t>
            </a:r>
            <a:r>
              <a:rPr lang="en-US" sz="1400" dirty="0"/>
              <a:t> </a:t>
            </a:r>
            <a:r>
              <a:rPr lang="en-US" sz="1400" dirty="0" err="1" smtClean="0"/>
              <a:t>मैं</a:t>
            </a:r>
            <a:r>
              <a:rPr lang="hi-IN" sz="1400" dirty="0" smtClean="0"/>
              <a:t>ने</a:t>
            </a:r>
            <a:r>
              <a:rPr lang="en-US" sz="1400" dirty="0" smtClean="0"/>
              <a:t> </a:t>
            </a:r>
            <a:r>
              <a:rPr lang="en-US" sz="1400" dirty="0" err="1"/>
              <a:t>सफाई</a:t>
            </a:r>
            <a:r>
              <a:rPr lang="en-US" sz="1400" dirty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hi-IN" sz="1400" dirty="0" smtClean="0"/>
              <a:t>की</a:t>
            </a:r>
            <a:r>
              <a:rPr lang="en-US" sz="1400" dirty="0" smtClean="0"/>
              <a:t> </a:t>
            </a:r>
            <a:r>
              <a:rPr lang="en-US" sz="1400" dirty="0" err="1" smtClean="0"/>
              <a:t>तो</a:t>
            </a:r>
            <a:r>
              <a:rPr lang="en-US" sz="1400" dirty="0" smtClean="0"/>
              <a:t> </a:t>
            </a:r>
            <a:r>
              <a:rPr lang="en-US" sz="1400" dirty="0" err="1"/>
              <a:t>सोफी</a:t>
            </a:r>
            <a:r>
              <a:rPr lang="en-US" sz="1400" dirty="0"/>
              <a:t> </a:t>
            </a:r>
            <a:r>
              <a:rPr lang="en-US" sz="1400" dirty="0" err="1"/>
              <a:t>मुझे</a:t>
            </a:r>
            <a:r>
              <a:rPr lang="en-US" sz="1400" dirty="0"/>
              <a:t> </a:t>
            </a:r>
            <a:r>
              <a:rPr lang="en-US" sz="1400" dirty="0" err="1"/>
              <a:t>मार</a:t>
            </a:r>
            <a:r>
              <a:rPr lang="en-US" sz="1400" dirty="0"/>
              <a:t> </a:t>
            </a:r>
            <a:r>
              <a:rPr lang="en-US" sz="1400" dirty="0" err="1" smtClean="0"/>
              <a:t>डालेगी</a:t>
            </a:r>
            <a:r>
              <a:rPr lang="en-US" sz="14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619" y="6815455"/>
            <a:ext cx="13084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… </a:t>
            </a:r>
            <a:r>
              <a:rPr lang="en-US" sz="1400" dirty="0" err="1"/>
              <a:t>चलो</a:t>
            </a:r>
            <a:r>
              <a:rPr lang="en-US" sz="1400" dirty="0"/>
              <a:t> </a:t>
            </a:r>
            <a:r>
              <a:rPr lang="en-US" sz="1400" dirty="0" err="1" smtClean="0"/>
              <a:t>बस</a:t>
            </a:r>
            <a:r>
              <a:rPr lang="en-US" sz="1400" dirty="0"/>
              <a:t> </a:t>
            </a:r>
            <a:r>
              <a:rPr lang="en-US" sz="1400" dirty="0" err="1" smtClean="0"/>
              <a:t>अब</a:t>
            </a:r>
            <a:r>
              <a:rPr lang="en-US" sz="1400" dirty="0" smtClean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hi-IN" sz="1400" dirty="0"/>
              <a:t>आखिरी</a:t>
            </a:r>
            <a:r>
              <a:rPr lang="en-US" sz="1400" dirty="0" smtClean="0"/>
              <a:t> </a:t>
            </a:r>
            <a:r>
              <a:rPr lang="en-US" sz="1400" dirty="0" err="1"/>
              <a:t>पत्थर</a:t>
            </a:r>
            <a:r>
              <a:rPr lang="en-US" sz="1400" dirty="0"/>
              <a:t> </a:t>
            </a:r>
            <a:r>
              <a:rPr lang="en-US" sz="1400" dirty="0" err="1"/>
              <a:t>बचा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 rot="255413">
            <a:off x="4908177" y="6951722"/>
            <a:ext cx="22220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4800" dirty="0"/>
              <a:t>धमाका!!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0962" name="Picture 2" descr="C:\Users\HP\Desktop\NUCLEAR ENERGY\NUCLEAR ENERGY PIX\Page 42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9" y="1"/>
            <a:ext cx="7777164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25037" y="4353719"/>
            <a:ext cx="38798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4842" y="924719"/>
            <a:ext cx="12731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सर्वश्रेष्ठ</a:t>
            </a:r>
            <a:r>
              <a:rPr lang="en-US" sz="1500" dirty="0"/>
              <a:t> </a:t>
            </a:r>
            <a:r>
              <a:rPr lang="en-US" sz="1500" dirty="0" err="1"/>
              <a:t>हूँ</a:t>
            </a:r>
            <a:r>
              <a:rPr lang="en-US" sz="1500" dirty="0"/>
              <a:t>!..</a:t>
            </a:r>
          </a:p>
        </p:txBody>
      </p:sp>
      <p:sp>
        <p:nvSpPr>
          <p:cNvPr id="5" name="Rectangle 4"/>
          <p:cNvSpPr/>
          <p:nvPr/>
        </p:nvSpPr>
        <p:spPr>
          <a:xfrm>
            <a:off x="4249556" y="915988"/>
            <a:ext cx="8258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बिल्कुल</a:t>
            </a:r>
            <a:r>
              <a:rPr lang="en-US" sz="15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5241897" y="3024565"/>
            <a:ext cx="53251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नहीं</a:t>
            </a:r>
            <a:r>
              <a:rPr lang="en-US" sz="1500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1037" y="7554119"/>
            <a:ext cx="33686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मैंने</a:t>
            </a:r>
            <a:r>
              <a:rPr lang="en-US" sz="1500" dirty="0"/>
              <a:t> </a:t>
            </a:r>
            <a:r>
              <a:rPr lang="en-US" sz="1500" dirty="0" err="1"/>
              <a:t>हमेशा</a:t>
            </a:r>
            <a:r>
              <a:rPr lang="en-US" sz="1500" dirty="0"/>
              <a:t> </a:t>
            </a:r>
            <a:r>
              <a:rPr lang="hi-IN" sz="1500" dirty="0"/>
              <a:t>ही</a:t>
            </a:r>
            <a:r>
              <a:rPr lang="en-US" sz="1500" dirty="0" smtClean="0"/>
              <a:t> </a:t>
            </a:r>
            <a:r>
              <a:rPr lang="en-US" sz="1500" dirty="0" err="1" smtClean="0"/>
              <a:t>कहा</a:t>
            </a:r>
            <a:r>
              <a:rPr lang="en-US" sz="1500" dirty="0" smtClean="0"/>
              <a:t> - </a:t>
            </a:r>
            <a:r>
              <a:rPr lang="en-US" sz="1500" dirty="0" err="1" smtClean="0"/>
              <a:t>कि</a:t>
            </a:r>
            <a:r>
              <a:rPr lang="en-US" sz="1500" dirty="0" smtClean="0"/>
              <a:t> </a:t>
            </a:r>
            <a:r>
              <a:rPr lang="en-US" sz="1500" dirty="0" err="1" smtClean="0"/>
              <a:t>आग</a:t>
            </a:r>
            <a:r>
              <a:rPr lang="en-US" sz="1500" dirty="0" smtClean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आविष्कार</a:t>
            </a:r>
            <a:r>
              <a:rPr lang="en-US" sz="1500" dirty="0" smtClean="0"/>
              <a:t> </a:t>
            </a:r>
            <a:r>
              <a:rPr lang="en-US" sz="1500" dirty="0" err="1"/>
              <a:t>सबसे</a:t>
            </a:r>
            <a:r>
              <a:rPr lang="en-US" sz="1500" dirty="0"/>
              <a:t> </a:t>
            </a:r>
            <a:r>
              <a:rPr lang="en-US" sz="1500" dirty="0" err="1"/>
              <a:t>बड़ी</a:t>
            </a:r>
            <a:r>
              <a:rPr lang="en-US" sz="1500" dirty="0"/>
              <a:t> </a:t>
            </a:r>
            <a:r>
              <a:rPr lang="en-US" sz="1500" dirty="0" err="1"/>
              <a:t>गलती</a:t>
            </a:r>
            <a:r>
              <a:rPr lang="en-US" sz="1500" dirty="0"/>
              <a:t> </a:t>
            </a:r>
            <a:r>
              <a:rPr lang="en-US" sz="1500" dirty="0" err="1"/>
              <a:t>थी</a:t>
            </a:r>
            <a:r>
              <a:rPr lang="en-US" sz="1500" dirty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62875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1986" name="Picture 2" descr="C:\Users\HP\Desktop\NUCLEAR ENERGY\NUCLEAR ENERGY PIX\Page 43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86186" cy="106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57837" y="10100985"/>
            <a:ext cx="121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समाप्त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48254" y="6224965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प्रसन्न</a:t>
            </a:r>
            <a:r>
              <a:rPr lang="en-US" sz="15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870306" y="7554119"/>
            <a:ext cx="12586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विज्ञान</a:t>
            </a:r>
            <a:r>
              <a:rPr lang="en-US" sz="1500" dirty="0"/>
              <a:t> ... </a:t>
            </a:r>
            <a:r>
              <a:rPr lang="en-US" sz="1500" dirty="0" err="1"/>
              <a:t>वाह</a:t>
            </a:r>
            <a:r>
              <a:rPr lang="en-US" sz="15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4037" y="8773319"/>
            <a:ext cx="15324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ग्रह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कितना</a:t>
            </a:r>
            <a:r>
              <a:rPr lang="en-US" sz="1500" dirty="0" smtClean="0"/>
              <a:t> </a:t>
            </a:r>
            <a:r>
              <a:rPr lang="en-US" sz="1500" dirty="0" err="1"/>
              <a:t>सुंदर</a:t>
            </a:r>
            <a:r>
              <a:rPr lang="en-US" sz="1500" dirty="0"/>
              <a:t> </a:t>
            </a:r>
            <a:r>
              <a:rPr lang="en-US" sz="1500" dirty="0" err="1" smtClean="0"/>
              <a:t>है</a:t>
            </a:r>
            <a:r>
              <a:rPr lang="en-US" sz="1500" dirty="0" smtClean="0"/>
              <a:t>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HP\Desktop\NUCLEAR ENERGY\NUCLEAR ENERGY PIX\Page 07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765"/>
            <a:ext cx="7762875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4637" y="1756451"/>
            <a:ext cx="38798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452437" y="673289"/>
            <a:ext cx="30670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सोफी</a:t>
            </a:r>
            <a:r>
              <a:rPr lang="en-US" sz="1500" dirty="0"/>
              <a:t>! </a:t>
            </a:r>
            <a:r>
              <a:rPr lang="en-US" sz="1500" dirty="0" err="1"/>
              <a:t>मुझे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नया</a:t>
            </a:r>
            <a:r>
              <a:rPr lang="en-US" sz="1500" dirty="0"/>
              <a:t> </a:t>
            </a:r>
            <a:r>
              <a:rPr lang="en-US" sz="1500" dirty="0" err="1"/>
              <a:t>मिला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इस</a:t>
            </a:r>
            <a:r>
              <a:rPr lang="en-US" sz="1500" dirty="0" smtClean="0"/>
              <a:t> </a:t>
            </a:r>
            <a:r>
              <a:rPr lang="en-US" sz="1500" dirty="0" err="1"/>
              <a:t>काले</a:t>
            </a:r>
            <a:r>
              <a:rPr lang="en-US" sz="1500" dirty="0"/>
              <a:t> </a:t>
            </a:r>
            <a:r>
              <a:rPr lang="en-US" sz="1500" dirty="0" err="1"/>
              <a:t>पाउडर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मैंने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अभी-अभी</a:t>
            </a:r>
            <a:r>
              <a:rPr lang="en-US" sz="1500" dirty="0" smtClean="0"/>
              <a:t> </a:t>
            </a:r>
            <a:r>
              <a:rPr lang="en-US" sz="1500" dirty="0" err="1"/>
              <a:t>उसका</a:t>
            </a:r>
            <a:r>
              <a:rPr lang="en-US" sz="1500" dirty="0"/>
              <a:t> </a:t>
            </a:r>
            <a:r>
              <a:rPr lang="en-US" sz="1500" dirty="0" err="1"/>
              <a:t>आविष्कार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1037" y="924719"/>
            <a:ext cx="251780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उसका</a:t>
            </a:r>
            <a:r>
              <a:rPr lang="en-US" sz="1500" dirty="0"/>
              <a:t> </a:t>
            </a:r>
            <a:r>
              <a:rPr lang="en-US" sz="1500" dirty="0" err="1"/>
              <a:t>इस्तेमाल</a:t>
            </a:r>
            <a:r>
              <a:rPr lang="en-US" sz="1500" dirty="0"/>
              <a:t> </a:t>
            </a:r>
            <a:r>
              <a:rPr lang="en-US" sz="1500" dirty="0" err="1"/>
              <a:t>भोजन</a:t>
            </a:r>
            <a:r>
              <a:rPr lang="en-US" sz="1500" dirty="0"/>
              <a:t> </a:t>
            </a:r>
            <a:r>
              <a:rPr lang="en-US" sz="1500" dirty="0" err="1"/>
              <a:t>पकाने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खुद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गर्म</a:t>
            </a:r>
            <a:r>
              <a:rPr lang="en-US" sz="1500" dirty="0"/>
              <a:t> </a:t>
            </a:r>
            <a:r>
              <a:rPr lang="en-US" sz="1500" dirty="0" err="1"/>
              <a:t>रखने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पाएंगे</a:t>
            </a:r>
            <a:r>
              <a:rPr lang="en-US" sz="15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4037" y="2741336"/>
            <a:ext cx="11352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/>
              <a:t>तुम</a:t>
            </a:r>
            <a:r>
              <a:rPr lang="en-US" sz="1500" dirty="0"/>
              <a:t> </a:t>
            </a:r>
            <a:r>
              <a:rPr lang="en-US" sz="1500" dirty="0" err="1"/>
              <a:t>देखना</a:t>
            </a:r>
            <a:r>
              <a:rPr lang="en-US" sz="1500" dirty="0"/>
              <a:t> 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9587" y="3637889"/>
            <a:ext cx="26123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ठीक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अगर</a:t>
            </a:r>
            <a:r>
              <a:rPr lang="en-US" sz="1500" dirty="0"/>
              <a:t> </a:t>
            </a:r>
            <a:r>
              <a:rPr lang="en-US" sz="1500" dirty="0" err="1"/>
              <a:t>तुम</a:t>
            </a:r>
            <a:r>
              <a:rPr lang="en-US" sz="1500" dirty="0"/>
              <a:t> </a:t>
            </a:r>
            <a:r>
              <a:rPr lang="en-US" sz="1500" dirty="0" err="1"/>
              <a:t>मेरी</a:t>
            </a:r>
            <a:r>
              <a:rPr lang="en-US" sz="1500" dirty="0"/>
              <a:t> </a:t>
            </a:r>
            <a:r>
              <a:rPr lang="en-US" sz="1500" dirty="0" err="1"/>
              <a:t>राय</a:t>
            </a:r>
            <a:r>
              <a:rPr lang="en-US" sz="1500" dirty="0"/>
              <a:t> </a:t>
            </a:r>
            <a:r>
              <a:rPr lang="en-US" sz="1500" dirty="0" err="1"/>
              <a:t>चाहते</a:t>
            </a:r>
            <a:r>
              <a:rPr lang="en-US" sz="1500" dirty="0"/>
              <a:t> </a:t>
            </a:r>
            <a:r>
              <a:rPr lang="hi-IN" sz="1500" dirty="0"/>
              <a:t>हो</a:t>
            </a:r>
            <a:r>
              <a:rPr lang="en-US" sz="1500" dirty="0" smtClean="0"/>
              <a:t>,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उसे</a:t>
            </a:r>
            <a:r>
              <a:rPr lang="en-US" sz="1500" dirty="0"/>
              <a:t> </a:t>
            </a:r>
            <a:r>
              <a:rPr lang="en-US" sz="1500" dirty="0" err="1"/>
              <a:t>उपयोग</a:t>
            </a:r>
            <a:r>
              <a:rPr lang="en-US" sz="1500" dirty="0"/>
              <a:t> </a:t>
            </a:r>
            <a:r>
              <a:rPr lang="en-US" sz="1500" dirty="0" err="1"/>
              <a:t>करना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आसान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948623" y="3710365"/>
            <a:ext cx="17636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/>
              <a:t>क्या</a:t>
            </a:r>
            <a:r>
              <a:rPr lang="en-US" sz="1500" dirty="0" smtClean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उसे</a:t>
            </a:r>
            <a:r>
              <a:rPr lang="en-US" sz="1500" dirty="0"/>
              <a:t> </a:t>
            </a:r>
            <a:r>
              <a:rPr lang="en-US" sz="1500" dirty="0" err="1"/>
              <a:t>भूल</a:t>
            </a:r>
            <a:r>
              <a:rPr lang="en-US" sz="1500" dirty="0"/>
              <a:t> </a:t>
            </a:r>
            <a:r>
              <a:rPr lang="en-US" sz="1500" dirty="0" err="1"/>
              <a:t>जाऊं</a:t>
            </a:r>
            <a:r>
              <a:rPr lang="en-US" sz="15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3037" y="4254689"/>
            <a:ext cx="19399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अगर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उस</a:t>
            </a:r>
            <a:r>
              <a:rPr lang="en-US" sz="1500" dirty="0"/>
              <a:t> </a:t>
            </a:r>
            <a:r>
              <a:rPr lang="en-US" sz="1500" dirty="0" err="1"/>
              <a:t>पाउडर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में</a:t>
            </a:r>
            <a:r>
              <a:rPr lang="en-US" sz="1500" dirty="0" smtClean="0"/>
              <a:t> </a:t>
            </a:r>
            <a:r>
              <a:rPr lang="en-US" sz="1500" dirty="0" err="1"/>
              <a:t>रेत</a:t>
            </a:r>
            <a:r>
              <a:rPr lang="en-US" sz="1500" dirty="0"/>
              <a:t> </a:t>
            </a:r>
            <a:r>
              <a:rPr lang="en-US" sz="1500" dirty="0" err="1"/>
              <a:t>मिलाएं</a:t>
            </a:r>
            <a:r>
              <a:rPr lang="en-US" sz="1500" dirty="0"/>
              <a:t>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क्या</a:t>
            </a:r>
            <a:r>
              <a:rPr lang="en-US" sz="1500" dirty="0"/>
              <a:t> </a:t>
            </a:r>
            <a:r>
              <a:rPr lang="en-US" sz="1500" dirty="0" err="1"/>
              <a:t>होगा</a:t>
            </a:r>
            <a:r>
              <a:rPr lang="en-US" sz="15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37" y="6646922"/>
            <a:ext cx="289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काम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!!! </a:t>
            </a:r>
            <a:r>
              <a:rPr lang="en-US" sz="1500" dirty="0" err="1"/>
              <a:t>रेत</a:t>
            </a:r>
            <a:r>
              <a:rPr lang="en-US" sz="1500" dirty="0"/>
              <a:t>, </a:t>
            </a:r>
            <a:r>
              <a:rPr lang="en-US" sz="1500" dirty="0" err="1"/>
              <a:t>मिश्रण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शांत</a:t>
            </a:r>
            <a:r>
              <a:rPr lang="en-US" sz="1500" dirty="0"/>
              <a:t> </a:t>
            </a:r>
            <a:r>
              <a:rPr lang="en-US" sz="1500" dirty="0" err="1"/>
              <a:t>करता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hi-IN" sz="1500" dirty="0" smtClean="0"/>
              <a:t>फिर</a:t>
            </a:r>
            <a:r>
              <a:rPr lang="en-US" sz="1500" dirty="0" smtClean="0"/>
              <a:t> </a:t>
            </a:r>
            <a:r>
              <a:rPr lang="en-US" sz="1500" dirty="0" err="1" smtClean="0"/>
              <a:t>उसमें</a:t>
            </a:r>
            <a:r>
              <a:rPr lang="en-US" sz="1500" dirty="0" smtClean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काफी</a:t>
            </a:r>
            <a:r>
              <a:rPr lang="en-US" sz="1500" dirty="0"/>
              <a:t> </a:t>
            </a:r>
            <a:r>
              <a:rPr lang="en-US" sz="1500" dirty="0" err="1"/>
              <a:t>धीरे-धीरे</a:t>
            </a:r>
            <a:r>
              <a:rPr lang="en-US" sz="1500" dirty="0"/>
              <a:t> </a:t>
            </a:r>
            <a:r>
              <a:rPr lang="en-US" sz="1500" dirty="0" err="1"/>
              <a:t>मुक्त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95437" y="9436289"/>
            <a:ext cx="1676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ऊष्मा</a:t>
            </a:r>
            <a:r>
              <a:rPr lang="en-US" sz="1500" dirty="0" smtClean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रिहाई</a:t>
            </a:r>
            <a:r>
              <a:rPr lang="en-US" sz="1500" dirty="0"/>
              <a:t> </a:t>
            </a:r>
            <a:r>
              <a:rPr lang="en-US" sz="1500" dirty="0" err="1" smtClean="0"/>
              <a:t>को</a:t>
            </a:r>
            <a:r>
              <a:rPr lang="en-US" sz="1500" dirty="0" smtClean="0"/>
              <a:t> </a:t>
            </a:r>
            <a:r>
              <a:rPr lang="en-US" sz="1500" dirty="0" err="1"/>
              <a:t>नियंत्रित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 </a:t>
            </a:r>
            <a:r>
              <a:rPr lang="en-US" sz="1500" dirty="0" err="1"/>
              <a:t>जा</a:t>
            </a:r>
            <a:r>
              <a:rPr lang="en-US" sz="1500" dirty="0"/>
              <a:t> </a:t>
            </a:r>
            <a:r>
              <a:rPr lang="en-US" sz="1500" dirty="0" err="1"/>
              <a:t>सकता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38638" y="6695321"/>
            <a:ext cx="21335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इस</a:t>
            </a:r>
            <a:r>
              <a:rPr lang="en-US" sz="1500" dirty="0"/>
              <a:t> </a:t>
            </a:r>
            <a:r>
              <a:rPr lang="hi-IN" sz="1500" dirty="0" smtClean="0"/>
              <a:t>बार</a:t>
            </a:r>
            <a:r>
              <a:rPr lang="en-US" sz="1500" dirty="0" smtClean="0"/>
              <a:t> </a:t>
            </a:r>
            <a:r>
              <a:rPr lang="en-US" sz="1500" dirty="0" err="1" smtClean="0"/>
              <a:t>कड़ाके</a:t>
            </a:r>
            <a:r>
              <a:rPr lang="en-US" sz="1500" dirty="0" smtClean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सर्दी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में</a:t>
            </a:r>
            <a:r>
              <a:rPr lang="en-US" sz="1500" dirty="0" smtClean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ठंड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बचेंगे</a:t>
            </a:r>
            <a:r>
              <a:rPr lang="en-US" sz="15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04151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HP\Desktop\NUCLEAR ENERGY\NUCLEAR ENERGY PIX\Page 08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804150" cy="106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48837" y="1915319"/>
            <a:ext cx="38798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037" y="1011099"/>
            <a:ext cx="3276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बहुत</a:t>
            </a:r>
            <a:r>
              <a:rPr lang="en-US" sz="1400" dirty="0" smtClean="0"/>
              <a:t> </a:t>
            </a:r>
            <a:r>
              <a:rPr lang="en-US" sz="1400" dirty="0" err="1"/>
              <a:t>गर्मी</a:t>
            </a:r>
            <a:r>
              <a:rPr lang="en-US" sz="1400" dirty="0"/>
              <a:t> </a:t>
            </a:r>
            <a:r>
              <a:rPr lang="en-US" sz="1400" dirty="0" err="1"/>
              <a:t>निकलती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, </a:t>
            </a:r>
            <a:r>
              <a:rPr lang="en-US" sz="1400" dirty="0" err="1"/>
              <a:t>लेकिन</a:t>
            </a:r>
            <a:r>
              <a:rPr lang="en-US" sz="1400" dirty="0"/>
              <a:t> </a:t>
            </a:r>
            <a:r>
              <a:rPr lang="en-US" sz="1400" dirty="0" err="1"/>
              <a:t>उससे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हमें</a:t>
            </a:r>
            <a:r>
              <a:rPr lang="en-US" sz="1400" dirty="0" smtClean="0"/>
              <a:t> </a:t>
            </a:r>
            <a:r>
              <a:rPr lang="en-US" sz="1400" dirty="0" err="1"/>
              <a:t>सांस</a:t>
            </a:r>
            <a:r>
              <a:rPr lang="en-US" sz="1400" dirty="0"/>
              <a:t> </a:t>
            </a:r>
            <a:r>
              <a:rPr lang="en-US" sz="1400" dirty="0" err="1"/>
              <a:t>लेने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बहुत</a:t>
            </a:r>
            <a:r>
              <a:rPr lang="en-US" sz="1400" dirty="0"/>
              <a:t> </a:t>
            </a:r>
            <a:r>
              <a:rPr lang="en-US" sz="1400" dirty="0" err="1"/>
              <a:t>मुश्किल</a:t>
            </a:r>
            <a:r>
              <a:rPr lang="en-US" sz="1400" dirty="0"/>
              <a:t> </a:t>
            </a:r>
            <a:r>
              <a:rPr lang="en-US" sz="1400" dirty="0" err="1"/>
              <a:t>होती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33437" y="3024565"/>
            <a:ext cx="2101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400" dirty="0" smtClean="0"/>
              <a:t>धुएं</a:t>
            </a:r>
            <a:r>
              <a:rPr lang="en-US" sz="1400" dirty="0" smtClean="0"/>
              <a:t> </a:t>
            </a:r>
            <a:r>
              <a:rPr lang="hi-IN" sz="1400" dirty="0" smtClean="0"/>
              <a:t>से</a:t>
            </a:r>
            <a:r>
              <a:rPr lang="en-US" sz="1400" dirty="0" smtClean="0"/>
              <a:t> </a:t>
            </a:r>
            <a:r>
              <a:rPr lang="en-US" sz="1400" dirty="0" err="1" smtClean="0"/>
              <a:t>मेरा</a:t>
            </a:r>
            <a:r>
              <a:rPr lang="en-US" sz="1400" dirty="0" smtClean="0"/>
              <a:t> </a:t>
            </a:r>
            <a:r>
              <a:rPr lang="hi-IN" sz="1400" dirty="0" smtClean="0"/>
              <a:t>भी</a:t>
            </a:r>
            <a:r>
              <a:rPr lang="en-US" sz="1400" dirty="0" smtClean="0"/>
              <a:t> </a:t>
            </a:r>
            <a:r>
              <a:rPr lang="en-US" sz="1400" dirty="0" err="1" smtClean="0"/>
              <a:t>दम</a:t>
            </a:r>
            <a:r>
              <a:rPr lang="en-US" sz="1400" dirty="0" smtClean="0"/>
              <a:t> </a:t>
            </a:r>
            <a:r>
              <a:rPr lang="en-US" sz="1400" dirty="0" err="1"/>
              <a:t>घुट</a:t>
            </a:r>
            <a:r>
              <a:rPr lang="en-US" sz="1400" dirty="0"/>
              <a:t> </a:t>
            </a:r>
            <a:r>
              <a:rPr lang="en-US" sz="1400" dirty="0" err="1"/>
              <a:t>रहा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09930" y="2982119"/>
            <a:ext cx="2895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थैले</a:t>
            </a:r>
            <a:r>
              <a:rPr lang="en-US" sz="1400" dirty="0" smtClean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धुआं</a:t>
            </a:r>
            <a:r>
              <a:rPr lang="en-US" sz="1400" dirty="0"/>
              <a:t> </a:t>
            </a:r>
            <a:r>
              <a:rPr lang="en-US" sz="1400" dirty="0" err="1"/>
              <a:t>भरने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मदद</a:t>
            </a:r>
            <a:r>
              <a:rPr lang="en-US" sz="1400" dirty="0"/>
              <a:t> </a:t>
            </a:r>
            <a:r>
              <a:rPr lang="en-US" sz="1400" dirty="0" err="1"/>
              <a:t>मिलेगी</a:t>
            </a:r>
            <a:r>
              <a:rPr lang="en-US" sz="1400" dirty="0"/>
              <a:t>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हाँ</a:t>
            </a:r>
            <a:r>
              <a:rPr lang="en-US" sz="1400" dirty="0"/>
              <a:t>,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अब</a:t>
            </a:r>
            <a:r>
              <a:rPr lang="en-US" sz="1400" dirty="0"/>
              <a:t> </a:t>
            </a:r>
            <a:r>
              <a:rPr lang="en-US" sz="1400" dirty="0" err="1"/>
              <a:t>पहले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बेहतर</a:t>
            </a:r>
            <a:r>
              <a:rPr lang="en-US" sz="1400" dirty="0"/>
              <a:t> </a:t>
            </a:r>
            <a:r>
              <a:rPr lang="en-US" sz="1400" dirty="0" err="1"/>
              <a:t>लग</a:t>
            </a:r>
            <a:r>
              <a:rPr lang="en-US" sz="1400" dirty="0"/>
              <a:t> </a:t>
            </a:r>
            <a:r>
              <a:rPr lang="en-US" sz="1400" dirty="0" err="1"/>
              <a:t>रहा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130" y="3615799"/>
            <a:ext cx="24773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धुआं</a:t>
            </a:r>
            <a:r>
              <a:rPr lang="en-US" sz="1400" dirty="0"/>
              <a:t> </a:t>
            </a:r>
            <a:r>
              <a:rPr lang="en-US" sz="1400" dirty="0" err="1" smtClean="0"/>
              <a:t>कालिख</a:t>
            </a:r>
            <a:r>
              <a:rPr lang="en-US" sz="1400" dirty="0" smtClean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बदल</a:t>
            </a:r>
            <a:r>
              <a:rPr lang="en-US" sz="1400" dirty="0"/>
              <a:t> </a:t>
            </a:r>
            <a:r>
              <a:rPr lang="en-US" sz="1400" dirty="0" err="1" smtClean="0"/>
              <a:t>गया</a:t>
            </a:r>
            <a:r>
              <a:rPr lang="en-US" sz="1400" dirty="0" smtClean="0"/>
              <a:t> </a:t>
            </a:r>
            <a:r>
              <a:rPr lang="hi-IN" sz="1400" dirty="0" smtClean="0"/>
              <a:t>है</a:t>
            </a:r>
            <a:r>
              <a:rPr lang="en-US" sz="1400" dirty="0" smtClean="0"/>
              <a:t> </a:t>
            </a:r>
            <a:r>
              <a:rPr lang="en-US" sz="1400" dirty="0" err="1" smtClean="0"/>
              <a:t>और</a:t>
            </a:r>
            <a:r>
              <a:rPr lang="en-US" sz="1400" dirty="0" smtClean="0"/>
              <a:t> </a:t>
            </a:r>
            <a:r>
              <a:rPr lang="hi-IN" sz="1400" dirty="0" smtClean="0"/>
              <a:t>अब</a:t>
            </a:r>
            <a:r>
              <a:rPr lang="en-US" sz="1400" dirty="0" smtClean="0"/>
              <a:t> </a:t>
            </a:r>
            <a:r>
              <a:rPr lang="hi-IN" sz="1400" dirty="0" smtClean="0"/>
              <a:t>मैं</a:t>
            </a:r>
            <a:r>
              <a:rPr lang="en-US" sz="1400" dirty="0" smtClean="0"/>
              <a:t> </a:t>
            </a:r>
            <a:r>
              <a:rPr lang="en-US" sz="1400" dirty="0" err="1" smtClean="0"/>
              <a:t>उस</a:t>
            </a:r>
            <a:r>
              <a:rPr lang="hi-IN" sz="1400" dirty="0" smtClean="0"/>
              <a:t>से</a:t>
            </a:r>
            <a:r>
              <a:rPr lang="en-US" sz="1400" dirty="0" smtClean="0"/>
              <a:t> </a:t>
            </a:r>
            <a:r>
              <a:rPr lang="en-US" sz="1400" dirty="0" err="1" smtClean="0"/>
              <a:t>आसानी</a:t>
            </a:r>
            <a:r>
              <a:rPr lang="en-US" sz="1400" dirty="0" smtClean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छुटकारा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पा</a:t>
            </a:r>
            <a:r>
              <a:rPr lang="en-US" sz="1400" dirty="0" smtClean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 </a:t>
            </a:r>
            <a:r>
              <a:rPr lang="en-US" sz="1400" dirty="0" err="1"/>
              <a:t>हूं</a:t>
            </a:r>
            <a:r>
              <a:rPr lang="en-US" sz="1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2837" y="3741142"/>
            <a:ext cx="32815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वैसे</a:t>
            </a:r>
            <a:r>
              <a:rPr lang="en-US" sz="1400" dirty="0"/>
              <a:t> </a:t>
            </a:r>
            <a:r>
              <a:rPr lang="en-US" sz="1400" dirty="0" err="1"/>
              <a:t>मुझे</a:t>
            </a:r>
            <a:r>
              <a:rPr lang="en-US" sz="1400" dirty="0"/>
              <a:t>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ज़्यादा</a:t>
            </a:r>
            <a:r>
              <a:rPr lang="en-US" sz="1400" dirty="0"/>
              <a:t> </a:t>
            </a:r>
            <a:r>
              <a:rPr lang="en-US" sz="1400" dirty="0" err="1"/>
              <a:t>व्यावहारिक</a:t>
            </a:r>
            <a:r>
              <a:rPr lang="en-US" sz="1400" dirty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लगता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5176837" y="4513321"/>
            <a:ext cx="1986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इस</a:t>
            </a:r>
            <a:r>
              <a:rPr lang="en-US" sz="1400" dirty="0"/>
              <a:t> </a:t>
            </a:r>
            <a:r>
              <a:rPr lang="en-US" sz="1400" dirty="0" err="1"/>
              <a:t>कचरे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कहीं</a:t>
            </a:r>
            <a:r>
              <a:rPr lang="en-US" sz="1400" dirty="0"/>
              <a:t> </a:t>
            </a:r>
            <a:r>
              <a:rPr lang="en-US" sz="1400" dirty="0" err="1"/>
              <a:t>भी</a:t>
            </a:r>
            <a:r>
              <a:rPr lang="en-US" sz="1400" dirty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फेंक</a:t>
            </a:r>
            <a:r>
              <a:rPr lang="en-US" sz="1400" dirty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.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तो</a:t>
            </a:r>
            <a:r>
              <a:rPr lang="en-US" sz="1400" dirty="0"/>
              <a:t> </a:t>
            </a:r>
            <a:r>
              <a:rPr lang="en-US" sz="1400" dirty="0" err="1"/>
              <a:t>उससे</a:t>
            </a:r>
            <a:r>
              <a:rPr lang="en-US" sz="1400" dirty="0"/>
              <a:t> </a:t>
            </a:r>
            <a:r>
              <a:rPr lang="en-US" sz="1400" dirty="0" err="1"/>
              <a:t>झील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पानी</a:t>
            </a:r>
            <a:r>
              <a:rPr lang="en-US" sz="1400" dirty="0"/>
              <a:t> </a:t>
            </a:r>
            <a:r>
              <a:rPr lang="en-US" sz="1400" dirty="0" err="1"/>
              <a:t>ज़हरीला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 </a:t>
            </a:r>
            <a:r>
              <a:rPr lang="en-US" sz="1400" dirty="0" err="1"/>
              <a:t>जाएगा</a:t>
            </a:r>
            <a:r>
              <a:rPr lang="en-US" sz="14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236633"/>
            <a:ext cx="7804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परमाणु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ऊर्जा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6237" y="7249319"/>
            <a:ext cx="2733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बड़ी</a:t>
            </a:r>
            <a:r>
              <a:rPr lang="en-US" sz="1400" dirty="0"/>
              <a:t> </a:t>
            </a:r>
            <a:r>
              <a:rPr lang="en-US" sz="1400" dirty="0" err="1"/>
              <a:t>अजीब</a:t>
            </a:r>
            <a:r>
              <a:rPr lang="en-US" sz="1400" dirty="0"/>
              <a:t> </a:t>
            </a:r>
            <a:r>
              <a:rPr lang="en-US" sz="1400" dirty="0" err="1"/>
              <a:t>बात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 </a:t>
            </a:r>
            <a:r>
              <a:rPr lang="en-US" sz="1400" dirty="0" err="1"/>
              <a:t>देखो</a:t>
            </a:r>
            <a:r>
              <a:rPr lang="en-US" sz="1400" dirty="0"/>
              <a:t>, </a:t>
            </a:r>
            <a:r>
              <a:rPr lang="en-US" sz="1400" dirty="0" err="1"/>
              <a:t>झरने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का</a:t>
            </a:r>
            <a:r>
              <a:rPr lang="en-US" sz="1400" dirty="0" smtClean="0"/>
              <a:t> </a:t>
            </a:r>
            <a:r>
              <a:rPr lang="en-US" sz="1400" dirty="0" err="1"/>
              <a:t>पानी</a:t>
            </a:r>
            <a:r>
              <a:rPr lang="en-US" sz="1400" dirty="0"/>
              <a:t> </a:t>
            </a:r>
            <a:r>
              <a:rPr lang="en-US" sz="1400" dirty="0" err="1" smtClean="0"/>
              <a:t>गर्म</a:t>
            </a:r>
            <a:r>
              <a:rPr lang="en-US" sz="1400" dirty="0" smtClean="0"/>
              <a:t> </a:t>
            </a:r>
            <a:r>
              <a:rPr lang="hi-IN" sz="1400" dirty="0" smtClean="0"/>
              <a:t>होकर</a:t>
            </a:r>
            <a:r>
              <a:rPr lang="en-US" sz="1400" dirty="0" smtClean="0"/>
              <a:t> </a:t>
            </a:r>
            <a:r>
              <a:rPr lang="en-US" sz="1400" dirty="0" err="1" smtClean="0"/>
              <a:t>उबल</a:t>
            </a:r>
            <a:r>
              <a:rPr lang="en-US" sz="1400" dirty="0" smtClean="0"/>
              <a:t> </a:t>
            </a:r>
            <a:r>
              <a:rPr lang="en-US" sz="1400" dirty="0" err="1"/>
              <a:t>रहा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0637" y="9088299"/>
            <a:ext cx="1514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ऊर्जा</a:t>
            </a:r>
            <a:r>
              <a:rPr lang="en-US" sz="1400" dirty="0"/>
              <a:t> </a:t>
            </a:r>
            <a:r>
              <a:rPr lang="en-US" sz="1400" dirty="0" err="1"/>
              <a:t>कहां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से</a:t>
            </a:r>
            <a:r>
              <a:rPr lang="en-US" sz="1400" dirty="0" smtClean="0"/>
              <a:t> </a:t>
            </a:r>
            <a:r>
              <a:rPr lang="en-US" sz="1400" dirty="0" err="1"/>
              <a:t>आती</a:t>
            </a:r>
            <a:r>
              <a:rPr lang="en-US" sz="1400" dirty="0"/>
              <a:t> </a:t>
            </a:r>
            <a:r>
              <a:rPr lang="en-US" sz="1400" dirty="0" err="1"/>
              <a:t>होगी</a:t>
            </a:r>
            <a:r>
              <a:rPr lang="en-US" sz="1400" dirty="0"/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23322" y="7272655"/>
            <a:ext cx="14535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हो</a:t>
            </a:r>
            <a:r>
              <a:rPr lang="en-US" sz="1400" dirty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पृथ्वी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सतह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नीचे</a:t>
            </a:r>
            <a:r>
              <a:rPr lang="en-US" sz="1400" dirty="0"/>
              <a:t> </a:t>
            </a:r>
            <a:r>
              <a:rPr lang="en-US" sz="1400" dirty="0" err="1"/>
              <a:t>शैतान</a:t>
            </a:r>
            <a:r>
              <a:rPr lang="en-US" sz="1400" dirty="0"/>
              <a:t> </a:t>
            </a:r>
            <a:r>
              <a:rPr lang="en-US" sz="1400" dirty="0" err="1"/>
              <a:t>रहते</a:t>
            </a:r>
            <a:r>
              <a:rPr lang="en-US" sz="1400" dirty="0"/>
              <a:t> </a:t>
            </a:r>
            <a:r>
              <a:rPr lang="en-US" sz="1400" dirty="0" err="1"/>
              <a:t>हों</a:t>
            </a:r>
            <a:r>
              <a:rPr lang="en-US" sz="1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HP\Desktop\NUCLEAR ENERGY\NUCLEAR ENERGY PIX\Page 09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62875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2837" y="9469959"/>
            <a:ext cx="3810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मेरे</a:t>
            </a:r>
            <a:r>
              <a:rPr lang="en-US" sz="1500" dirty="0" smtClean="0"/>
              <a:t> </a:t>
            </a:r>
            <a:r>
              <a:rPr lang="en-US" sz="1500" dirty="0" err="1"/>
              <a:t>बेटे</a:t>
            </a:r>
            <a:r>
              <a:rPr lang="en-US" sz="1500" dirty="0"/>
              <a:t>,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सब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निर्भर</a:t>
            </a:r>
            <a:r>
              <a:rPr lang="en-US" sz="1500" dirty="0"/>
              <a:t> </a:t>
            </a:r>
            <a:r>
              <a:rPr lang="en-US" sz="1500" dirty="0" err="1"/>
              <a:t>करेगा</a:t>
            </a:r>
            <a:r>
              <a:rPr lang="en-US" sz="1500" dirty="0"/>
              <a:t>,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और</a:t>
            </a:r>
            <a:r>
              <a:rPr lang="en-US" sz="1500" dirty="0" smtClean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</a:t>
            </a:r>
            <a:r>
              <a:rPr lang="en-US" sz="1500" dirty="0" err="1"/>
              <a:t>पर</a:t>
            </a:r>
            <a:r>
              <a:rPr lang="en-US" sz="1500" dirty="0"/>
              <a:t> </a:t>
            </a:r>
            <a:r>
              <a:rPr lang="en-US" sz="1500" dirty="0" err="1"/>
              <a:t>निर्भर</a:t>
            </a:r>
            <a:r>
              <a:rPr lang="en-US" sz="1500" dirty="0"/>
              <a:t> </a:t>
            </a:r>
            <a:r>
              <a:rPr lang="en-US" sz="1500" dirty="0" err="1"/>
              <a:t>करेगा</a:t>
            </a:r>
            <a:r>
              <a:rPr lang="en-US" sz="15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81710" y="924719"/>
            <a:ext cx="312457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/>
              <a:t>... </a:t>
            </a:r>
            <a:r>
              <a:rPr lang="en-US" sz="1500" dirty="0" err="1"/>
              <a:t>पृथ्वी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अंदर</a:t>
            </a:r>
            <a:r>
              <a:rPr lang="en-US" sz="1500" dirty="0"/>
              <a:t>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शैतानों</a:t>
            </a:r>
            <a:r>
              <a:rPr lang="en-US" sz="1500" dirty="0"/>
              <a:t> </a:t>
            </a:r>
            <a:r>
              <a:rPr lang="en-US" sz="1500" dirty="0" err="1" smtClean="0"/>
              <a:t>हों</a:t>
            </a:r>
            <a:r>
              <a:rPr lang="hi-IN" sz="1500" dirty="0" smtClean="0"/>
              <a:t>गे</a:t>
            </a:r>
            <a:r>
              <a:rPr lang="en-US" sz="1500" dirty="0" smtClean="0"/>
              <a:t>!?</a:t>
            </a:r>
            <a:endParaRPr lang="en-US" sz="1500" dirty="0"/>
          </a:p>
        </p:txBody>
      </p:sp>
      <p:sp>
        <p:nvSpPr>
          <p:cNvPr id="5" name="Rectangle 4"/>
          <p:cNvSpPr/>
          <p:nvPr/>
        </p:nvSpPr>
        <p:spPr>
          <a:xfrm>
            <a:off x="4077978" y="1458119"/>
            <a:ext cx="32615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पुरानी</a:t>
            </a:r>
            <a:r>
              <a:rPr lang="en-US" sz="1500" dirty="0"/>
              <a:t> </a:t>
            </a:r>
            <a:r>
              <a:rPr lang="en-US" sz="1500" dirty="0" err="1"/>
              <a:t>किंवदंती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अनुसार</a:t>
            </a:r>
            <a:r>
              <a:rPr lang="en-US" sz="1500" dirty="0"/>
              <a:t> </a:t>
            </a:r>
            <a:r>
              <a:rPr lang="en-US" sz="1500" dirty="0" err="1"/>
              <a:t>यूरेनियम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नाभिक</a:t>
            </a:r>
            <a:r>
              <a:rPr lang="en-US" sz="1500" dirty="0"/>
              <a:t> (</a:t>
            </a:r>
            <a:r>
              <a:rPr lang="en-US" sz="1500" dirty="0" err="1"/>
              <a:t>नूक्लिअस</a:t>
            </a:r>
            <a:r>
              <a:rPr lang="en-US" sz="1500" dirty="0"/>
              <a:t>)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अंदर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बंद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गई</a:t>
            </a:r>
            <a:r>
              <a:rPr lang="en-US" sz="1500" dirty="0"/>
              <a:t> </a:t>
            </a:r>
            <a:r>
              <a:rPr lang="en-US" sz="1500" dirty="0" err="1"/>
              <a:t>थी</a:t>
            </a:r>
            <a:r>
              <a:rPr lang="en-US" sz="1500" dirty="0"/>
              <a:t>. </a:t>
            </a:r>
            <a:r>
              <a:rPr lang="en-US" sz="1500" dirty="0" err="1"/>
              <a:t>इन</a:t>
            </a:r>
            <a:r>
              <a:rPr lang="en-US" sz="1500" dirty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500" dirty="0" err="1"/>
              <a:t>का</a:t>
            </a:r>
            <a:r>
              <a:rPr lang="en-US" sz="1500" dirty="0"/>
              <a:t> </a:t>
            </a:r>
            <a:r>
              <a:rPr lang="en-US" sz="1500" dirty="0" err="1"/>
              <a:t>निर्माण</a:t>
            </a:r>
            <a:r>
              <a:rPr lang="en-US" sz="1500" dirty="0"/>
              <a:t> </a:t>
            </a:r>
            <a:r>
              <a:rPr lang="en-US" sz="1500" dirty="0" err="1"/>
              <a:t>सूर्य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धधकती</a:t>
            </a:r>
            <a:r>
              <a:rPr lang="en-US" sz="1500" dirty="0"/>
              <a:t> </a:t>
            </a:r>
            <a:r>
              <a:rPr lang="en-US" sz="1500" dirty="0" err="1"/>
              <a:t>भट्टियों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हुआ</a:t>
            </a:r>
            <a:r>
              <a:rPr lang="en-US" sz="1500" dirty="0"/>
              <a:t> </a:t>
            </a:r>
            <a:r>
              <a:rPr lang="en-US" sz="1500" dirty="0" err="1"/>
              <a:t>था</a:t>
            </a:r>
            <a:r>
              <a:rPr lang="en-US" sz="1500" dirty="0"/>
              <a:t>. </a:t>
            </a:r>
            <a:r>
              <a:rPr lang="en-US" sz="1500" dirty="0" err="1"/>
              <a:t>बाद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पृथ्वी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जन्म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समय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उन्हें</a:t>
            </a:r>
            <a:r>
              <a:rPr lang="en-US" sz="1500" dirty="0"/>
              <a:t> </a:t>
            </a:r>
            <a:r>
              <a:rPr lang="en-US" sz="1500" dirty="0" err="1"/>
              <a:t>पृथ्वी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कोख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कैद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 </a:t>
            </a:r>
            <a:r>
              <a:rPr lang="en-US" sz="1500" dirty="0" err="1"/>
              <a:t>गया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2004" y="3294122"/>
            <a:ext cx="29997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 smtClean="0"/>
              <a:t>यूरेनियम</a:t>
            </a:r>
            <a:r>
              <a:rPr lang="en-US" sz="1500" dirty="0" smtClean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एकदम</a:t>
            </a:r>
            <a:r>
              <a:rPr lang="en-US" sz="1500" dirty="0"/>
              <a:t> </a:t>
            </a:r>
            <a:r>
              <a:rPr lang="en-US" sz="1500" dirty="0" err="1"/>
              <a:t>ठोस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थे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कभी-कभी</a:t>
            </a:r>
            <a:r>
              <a:rPr lang="en-US" sz="1500" dirty="0"/>
              <a:t> </a:t>
            </a:r>
            <a:r>
              <a:rPr lang="en-US" sz="1500" dirty="0" err="1"/>
              <a:t>उनका</a:t>
            </a:r>
            <a:r>
              <a:rPr lang="en-US" sz="1500" dirty="0"/>
              <a:t> </a:t>
            </a:r>
            <a:r>
              <a:rPr lang="en-US" sz="1500" dirty="0" err="1" smtClean="0"/>
              <a:t>ढक्कन</a:t>
            </a:r>
            <a:r>
              <a:rPr lang="en-US" sz="1500" dirty="0" smtClean="0"/>
              <a:t> </a:t>
            </a:r>
            <a:r>
              <a:rPr lang="en-US" sz="1500" dirty="0" err="1"/>
              <a:t>खुल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था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2637" y="5701238"/>
            <a:ext cx="1489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400" dirty="0" smtClean="0"/>
              <a:t>कभी</a:t>
            </a:r>
            <a:r>
              <a:rPr lang="en-US" sz="1400" dirty="0" smtClean="0"/>
              <a:t>-</a:t>
            </a:r>
            <a:r>
              <a:rPr lang="hi-IN" sz="1400" dirty="0" smtClean="0"/>
              <a:t>कभी</a:t>
            </a:r>
            <a:r>
              <a:rPr lang="en-US" sz="1400" dirty="0" smtClean="0"/>
              <a:t> </a:t>
            </a:r>
            <a:r>
              <a:rPr lang="en-US" sz="1400" dirty="0" err="1" smtClean="0"/>
              <a:t>ऊर्जा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err="1" smtClean="0"/>
              <a:t>के</a:t>
            </a:r>
            <a:r>
              <a:rPr lang="en-US" sz="1400" dirty="0" smtClean="0"/>
              <a:t> </a:t>
            </a:r>
            <a:r>
              <a:rPr lang="en-US" sz="1400" dirty="0" err="1"/>
              <a:t>शैतान</a:t>
            </a:r>
            <a:r>
              <a:rPr lang="en-US" sz="1400" dirty="0"/>
              <a:t> </a:t>
            </a:r>
            <a:r>
              <a:rPr lang="en-US" sz="1400" dirty="0" err="1"/>
              <a:t>मुक्त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 </a:t>
            </a:r>
            <a:r>
              <a:rPr lang="en-US" sz="1400" dirty="0" err="1"/>
              <a:t>जाते</a:t>
            </a:r>
            <a:r>
              <a:rPr lang="en-US" sz="1400" dirty="0"/>
              <a:t> </a:t>
            </a:r>
            <a:r>
              <a:rPr lang="en-US" sz="1400" dirty="0" err="1"/>
              <a:t>थे</a:t>
            </a:r>
            <a:r>
              <a:rPr lang="en-US" sz="14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881437" y="3352701"/>
            <a:ext cx="342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किंवदंती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अनुसार</a:t>
            </a:r>
            <a:r>
              <a:rPr lang="en-US" sz="1500" dirty="0"/>
              <a:t> </a:t>
            </a:r>
            <a:r>
              <a:rPr lang="en-US" sz="1500" dirty="0" err="1"/>
              <a:t>क़यामत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समय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सभी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अपने-अपने</a:t>
            </a:r>
            <a:r>
              <a:rPr lang="en-US" sz="1500" dirty="0"/>
              <a:t>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बाहर</a:t>
            </a:r>
            <a:r>
              <a:rPr lang="en-US" sz="1500" dirty="0"/>
              <a:t> आ </a:t>
            </a:r>
            <a:r>
              <a:rPr lang="en-US" sz="1500" dirty="0" err="1"/>
              <a:t>जाएंगे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ब्रह्मांड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कोई</a:t>
            </a:r>
            <a:r>
              <a:rPr lang="en-US" sz="1500" dirty="0"/>
              <a:t> </a:t>
            </a:r>
            <a:r>
              <a:rPr lang="en-US" sz="1500" dirty="0" err="1"/>
              <a:t>भी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नहीं</a:t>
            </a:r>
            <a:r>
              <a:rPr lang="en-US" sz="1500" dirty="0"/>
              <a:t> </a:t>
            </a:r>
            <a:r>
              <a:rPr lang="en-US" sz="1500" dirty="0" err="1"/>
              <a:t>बचेगी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7637" y="6054945"/>
            <a:ext cx="24592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फिर</a:t>
            </a:r>
            <a:r>
              <a:rPr lang="en-US" sz="1500" dirty="0" smtClean="0"/>
              <a:t> </a:t>
            </a:r>
            <a:r>
              <a:rPr lang="hi-IN" sz="1500" dirty="0" smtClean="0"/>
              <a:t>उसमें</a:t>
            </a:r>
            <a:r>
              <a:rPr lang="en-US" sz="1500" dirty="0" smtClean="0"/>
              <a:t> </a:t>
            </a:r>
            <a:r>
              <a:rPr lang="hi-IN" sz="1500" dirty="0" smtClean="0"/>
              <a:t>से</a:t>
            </a:r>
            <a:r>
              <a:rPr lang="en-US" sz="1500" dirty="0" smtClean="0"/>
              <a:t> </a:t>
            </a:r>
            <a:r>
              <a:rPr lang="en-US" sz="1500" dirty="0" err="1" smtClean="0"/>
              <a:t>गुब्बारे</a:t>
            </a:r>
            <a:r>
              <a:rPr lang="en-US" sz="1500" dirty="0" smtClean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तरह</a:t>
            </a:r>
            <a:r>
              <a:rPr lang="en-US" sz="1500" dirty="0"/>
              <a:t> </a:t>
            </a:r>
            <a:r>
              <a:rPr lang="en-US" sz="1500" dirty="0" err="1"/>
              <a:t>हवा</a:t>
            </a:r>
            <a:r>
              <a:rPr lang="en-US" sz="1500" dirty="0"/>
              <a:t> </a:t>
            </a:r>
            <a:r>
              <a:rPr lang="hi-IN" sz="1500" dirty="0" smtClean="0"/>
              <a:t>बाहर</a:t>
            </a:r>
            <a:r>
              <a:rPr lang="en-US" sz="1500" dirty="0" smtClean="0"/>
              <a:t> </a:t>
            </a:r>
            <a:r>
              <a:rPr lang="en-US" sz="1500" dirty="0" err="1" smtClean="0"/>
              <a:t>निकल</a:t>
            </a:r>
            <a:r>
              <a:rPr lang="en-US" sz="1500" dirty="0" smtClean="0"/>
              <a:t> </a:t>
            </a:r>
            <a:r>
              <a:rPr lang="en-US" sz="1500" dirty="0" err="1"/>
              <a:t>जाएगी</a:t>
            </a:r>
            <a:r>
              <a:rPr lang="en-US" sz="1500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1187" y="6792119"/>
            <a:ext cx="387985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 smtClean="0"/>
              <a:t>इसमें</a:t>
            </a:r>
            <a:r>
              <a:rPr lang="en-US" sz="1500" dirty="0" smtClean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 smtClean="0"/>
              <a:t>समय</a:t>
            </a:r>
            <a:r>
              <a:rPr lang="en-US" sz="1500" dirty="0" smtClean="0"/>
              <a:t> </a:t>
            </a:r>
            <a:r>
              <a:rPr lang="en-US" sz="1500" dirty="0" err="1"/>
              <a:t>लगेगा</a:t>
            </a:r>
            <a:r>
              <a:rPr lang="en-US" sz="1500" dirty="0"/>
              <a:t>, </a:t>
            </a:r>
            <a:endParaRPr lang="en-US" sz="1500" dirty="0" smtClean="0"/>
          </a:p>
          <a:p>
            <a:r>
              <a:rPr lang="hi-IN" sz="1500" dirty="0" smtClean="0"/>
              <a:t>एक</a:t>
            </a:r>
            <a:r>
              <a:rPr lang="en-US" sz="1500" dirty="0" smtClean="0"/>
              <a:t> </a:t>
            </a:r>
            <a:r>
              <a:rPr lang="en-US" sz="1500" dirty="0" err="1" smtClean="0"/>
              <a:t>लंबा</a:t>
            </a:r>
            <a:r>
              <a:rPr lang="en-US" sz="1500" dirty="0" smtClean="0"/>
              <a:t> </a:t>
            </a:r>
            <a:r>
              <a:rPr lang="en-US" sz="1500" dirty="0" err="1"/>
              <a:t>समय</a:t>
            </a:r>
            <a:r>
              <a:rPr lang="en-US" sz="1500" dirty="0"/>
              <a:t> 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2464" y="7325519"/>
            <a:ext cx="9637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 err="1" smtClean="0"/>
              <a:t>यह</a:t>
            </a:r>
            <a:r>
              <a:rPr lang="en-US" sz="1500" dirty="0" smtClean="0"/>
              <a:t> </a:t>
            </a:r>
            <a:r>
              <a:rPr lang="en-US" sz="1500" dirty="0" err="1"/>
              <a:t>अच्छी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खबर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2294" y="8791234"/>
            <a:ext cx="2263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लोगों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इतनी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भंडारण</a:t>
            </a:r>
            <a:r>
              <a:rPr lang="en-US" sz="1500" dirty="0"/>
              <a:t> </a:t>
            </a:r>
            <a:r>
              <a:rPr lang="en-US" sz="1500" dirty="0" err="1"/>
              <a:t>करने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दूरदर्शिता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/>
              <a:t>हमें</a:t>
            </a:r>
            <a:r>
              <a:rPr lang="en-US" sz="1500" dirty="0"/>
              <a:t> </a:t>
            </a:r>
            <a:r>
              <a:rPr lang="en-US" sz="1500" dirty="0" err="1"/>
              <a:t>देवताओं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धन्यवाद</a:t>
            </a:r>
            <a:r>
              <a:rPr lang="en-US" sz="1500" dirty="0"/>
              <a:t> </a:t>
            </a:r>
            <a:r>
              <a:rPr lang="en-US" sz="1500" dirty="0" err="1"/>
              <a:t>देना</a:t>
            </a:r>
            <a:r>
              <a:rPr lang="en-US" sz="1500" dirty="0"/>
              <a:t> </a:t>
            </a:r>
            <a:r>
              <a:rPr lang="en-US" sz="1500" dirty="0" err="1"/>
              <a:t>चाहिए</a:t>
            </a:r>
            <a:r>
              <a:rPr lang="en-US" sz="15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57624" y="6951722"/>
            <a:ext cx="345281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कितनी</a:t>
            </a:r>
            <a:r>
              <a:rPr lang="en-US" sz="1500" dirty="0"/>
              <a:t> </a:t>
            </a:r>
            <a:r>
              <a:rPr lang="en-US" sz="1500" dirty="0" err="1"/>
              <a:t>देर</a:t>
            </a:r>
            <a:r>
              <a:rPr lang="en-US" sz="1500" dirty="0"/>
              <a:t> </a:t>
            </a:r>
            <a:r>
              <a:rPr lang="en-US" sz="1500" dirty="0" err="1"/>
              <a:t>तक</a:t>
            </a:r>
            <a:r>
              <a:rPr lang="en-US" sz="1500" dirty="0"/>
              <a:t> </a:t>
            </a:r>
            <a:r>
              <a:rPr lang="en-US" sz="1500" dirty="0" err="1"/>
              <a:t>अपने</a:t>
            </a:r>
            <a:r>
              <a:rPr lang="en-US" sz="1500" dirty="0"/>
              <a:t>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रहेंगे</a:t>
            </a:r>
            <a:r>
              <a:rPr lang="en-US" sz="1500" dirty="0"/>
              <a:t>? </a:t>
            </a:r>
            <a:r>
              <a:rPr lang="en-US" sz="1500" dirty="0" err="1" smtClean="0"/>
              <a:t>उन</a:t>
            </a:r>
            <a:r>
              <a:rPr lang="en-US" sz="1500" dirty="0" smtClean="0"/>
              <a:t> </a:t>
            </a:r>
            <a:r>
              <a:rPr lang="en-US" sz="1500" dirty="0" err="1"/>
              <a:t>परमाणुओं</a:t>
            </a:r>
            <a:r>
              <a:rPr lang="en-US" sz="1500" dirty="0"/>
              <a:t> </a:t>
            </a:r>
            <a:r>
              <a:rPr lang="en-US" sz="1600" dirty="0" err="1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नाभिकों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कितने</a:t>
            </a:r>
            <a:r>
              <a:rPr lang="en-US" sz="1500" dirty="0"/>
              <a:t> </a:t>
            </a:r>
            <a:r>
              <a:rPr lang="en-US" sz="1500" dirty="0" err="1"/>
              <a:t>समय</a:t>
            </a:r>
            <a:r>
              <a:rPr lang="en-US" sz="1500" dirty="0"/>
              <a:t> </a:t>
            </a:r>
            <a:r>
              <a:rPr lang="en-US" sz="1500" dirty="0" err="1"/>
              <a:t>तक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बची</a:t>
            </a:r>
            <a:r>
              <a:rPr lang="en-US" sz="1500" dirty="0"/>
              <a:t> </a:t>
            </a:r>
            <a:r>
              <a:rPr lang="en-US" sz="1500" dirty="0" err="1"/>
              <a:t>रहेगी</a:t>
            </a:r>
            <a:r>
              <a:rPr lang="en-US" sz="15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62875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HP\Desktop\NUCLEAR ENERGY\NUCLEAR ENERGY PIX\Page 10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9" y="14330"/>
            <a:ext cx="7762875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77437" y="1305719"/>
            <a:ext cx="38798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-4763" y="696119"/>
            <a:ext cx="7767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4000" dirty="0" smtClean="0">
                <a:solidFill>
                  <a:srgbClr val="FF0000"/>
                </a:solidFill>
              </a:rPr>
              <a:t>तत्वों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>
                <a:solidFill>
                  <a:srgbClr val="FF0000"/>
                </a:solidFill>
              </a:rPr>
              <a:t>के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रेडियोधर्मी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hi-IN" sz="4000" dirty="0" smtClean="0">
                <a:solidFill>
                  <a:srgbClr val="FF0000"/>
                </a:solidFill>
              </a:rPr>
              <a:t>पीरियड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237" y="2220119"/>
            <a:ext cx="426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यदि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शैतानों</a:t>
            </a:r>
            <a:r>
              <a:rPr lang="en-US" sz="1500" dirty="0"/>
              <a:t> </a:t>
            </a:r>
            <a:r>
              <a:rPr lang="en-US" sz="1500" dirty="0" err="1"/>
              <a:t>वाले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लें</a:t>
            </a:r>
            <a:r>
              <a:rPr lang="en-US" sz="1500" dirty="0"/>
              <a:t>,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समय</a:t>
            </a:r>
            <a:r>
              <a:rPr lang="en-US" sz="1500" dirty="0"/>
              <a:t> T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बाद</a:t>
            </a:r>
            <a:r>
              <a:rPr lang="en-US" sz="1500" dirty="0"/>
              <a:t>, </a:t>
            </a:r>
            <a:r>
              <a:rPr lang="en-US" sz="1500" dirty="0" err="1"/>
              <a:t>जिसे</a:t>
            </a:r>
            <a:r>
              <a:rPr lang="en-US" sz="1500" dirty="0"/>
              <a:t> </a:t>
            </a:r>
            <a:r>
              <a:rPr lang="en-US" sz="1500" dirty="0" err="1"/>
              <a:t>अर्ध-जीवन</a:t>
            </a:r>
            <a:r>
              <a:rPr lang="en-US" sz="1500" dirty="0"/>
              <a:t> (</a:t>
            </a:r>
            <a:r>
              <a:rPr lang="en-US" sz="1500" dirty="0" err="1"/>
              <a:t>हाफ-लाइफ</a:t>
            </a:r>
            <a:r>
              <a:rPr lang="en-US" sz="1500" dirty="0"/>
              <a:t>), </a:t>
            </a:r>
            <a:r>
              <a:rPr lang="en-US" sz="1500" dirty="0" err="1"/>
              <a:t>या</a:t>
            </a:r>
            <a:r>
              <a:rPr lang="en-US" sz="1500" dirty="0"/>
              <a:t> </a:t>
            </a:r>
            <a:r>
              <a:rPr lang="en-US" sz="1500" dirty="0" err="1"/>
              <a:t>अवधि</a:t>
            </a:r>
            <a:r>
              <a:rPr lang="en-US" sz="1500" dirty="0"/>
              <a:t> (</a:t>
            </a:r>
            <a:r>
              <a:rPr lang="en-US" sz="1500" dirty="0" err="1"/>
              <a:t>पीरियड</a:t>
            </a:r>
            <a:r>
              <a:rPr lang="en-US" sz="1500" dirty="0"/>
              <a:t>) </a:t>
            </a:r>
            <a:r>
              <a:rPr lang="en-US" sz="1500" dirty="0" err="1"/>
              <a:t>कहा</a:t>
            </a:r>
            <a:r>
              <a:rPr lang="en-US" sz="1500" dirty="0"/>
              <a:t> </a:t>
            </a:r>
            <a:r>
              <a:rPr lang="en-US" sz="1500" dirty="0" err="1"/>
              <a:t>जाता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आधे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अपने</a:t>
            </a:r>
            <a:r>
              <a:rPr lang="en-US" sz="1500" dirty="0"/>
              <a:t>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मुक्त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जाएंगे</a:t>
            </a:r>
            <a:r>
              <a:rPr lang="en-US" sz="1500" dirty="0"/>
              <a:t>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दूसरा</a:t>
            </a:r>
            <a:r>
              <a:rPr lang="en-US" sz="1500" dirty="0" smtClean="0"/>
              <a:t> </a:t>
            </a:r>
            <a:r>
              <a:rPr lang="en-US" sz="1500" dirty="0" err="1"/>
              <a:t>अन्य</a:t>
            </a:r>
            <a:r>
              <a:rPr lang="en-US" sz="1500" dirty="0"/>
              <a:t> </a:t>
            </a:r>
            <a:r>
              <a:rPr lang="en-US" sz="1500" dirty="0" err="1"/>
              <a:t>अंतराल</a:t>
            </a:r>
            <a:r>
              <a:rPr lang="en-US" sz="1500" dirty="0"/>
              <a:t> </a:t>
            </a:r>
            <a:r>
              <a:rPr lang="en-US" sz="1500" dirty="0" err="1"/>
              <a:t>बीतने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 smtClean="0"/>
              <a:t>बाद</a:t>
            </a:r>
            <a:r>
              <a:rPr lang="en-US" sz="1500" dirty="0" smtClean="0"/>
              <a:t> </a:t>
            </a:r>
            <a:r>
              <a:rPr lang="hi-IN" sz="1500" dirty="0" smtClean="0"/>
              <a:t>भी</a:t>
            </a:r>
            <a:r>
              <a:rPr lang="en-US" sz="1500" dirty="0" smtClean="0"/>
              <a:t> </a:t>
            </a:r>
            <a:r>
              <a:rPr lang="hi-IN" sz="1500" dirty="0" smtClean="0"/>
              <a:t>वही</a:t>
            </a:r>
            <a:r>
              <a:rPr lang="en-US" sz="1500" dirty="0" smtClean="0"/>
              <a:t> </a:t>
            </a:r>
            <a:r>
              <a:rPr lang="hi-IN" sz="1500" dirty="0" smtClean="0"/>
              <a:t>होगा</a:t>
            </a:r>
            <a:r>
              <a:rPr lang="en-US" sz="1500" dirty="0" smtClean="0"/>
              <a:t>, </a:t>
            </a:r>
            <a:br>
              <a:rPr lang="en-US" sz="1500" dirty="0" smtClean="0"/>
            </a:br>
            <a:r>
              <a:rPr lang="en-US" sz="1500" dirty="0" err="1" smtClean="0"/>
              <a:t>बचे</a:t>
            </a:r>
            <a:r>
              <a:rPr lang="en-US" sz="1500" dirty="0" smtClean="0"/>
              <a:t>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आधे</a:t>
            </a:r>
            <a:r>
              <a:rPr lang="en-US" sz="1500" dirty="0"/>
              <a:t> </a:t>
            </a:r>
            <a:r>
              <a:rPr lang="en-US" sz="1500" dirty="0" err="1"/>
              <a:t>खुल</a:t>
            </a:r>
            <a:r>
              <a:rPr lang="en-US" sz="1500" dirty="0"/>
              <a:t> </a:t>
            </a:r>
            <a:r>
              <a:rPr lang="en-US" sz="1500" dirty="0" err="1"/>
              <a:t>जाएंगे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सिलसिला</a:t>
            </a:r>
            <a:r>
              <a:rPr lang="en-US" sz="1500" dirty="0"/>
              <a:t> </a:t>
            </a:r>
            <a:r>
              <a:rPr lang="en-US" sz="1500" dirty="0" err="1"/>
              <a:t>इसी</a:t>
            </a:r>
            <a:r>
              <a:rPr lang="en-US" sz="1500" dirty="0"/>
              <a:t> </a:t>
            </a:r>
            <a:r>
              <a:rPr lang="en-US" sz="1500" dirty="0" err="1"/>
              <a:t>तरह</a:t>
            </a:r>
            <a:r>
              <a:rPr lang="en-US" sz="1500" dirty="0"/>
              <a:t> </a:t>
            </a:r>
            <a:r>
              <a:rPr lang="en-US" sz="1500" dirty="0" err="1"/>
              <a:t>जारी</a:t>
            </a:r>
            <a:r>
              <a:rPr lang="en-US" sz="1500" dirty="0"/>
              <a:t> </a:t>
            </a:r>
            <a:r>
              <a:rPr lang="en-US" sz="1500" dirty="0" err="1"/>
              <a:t>रहेगा</a:t>
            </a:r>
            <a:r>
              <a:rPr lang="en-US" sz="1500" dirty="0"/>
              <a:t>. </a:t>
            </a:r>
            <a:r>
              <a:rPr lang="en-US" sz="1500" dirty="0" err="1"/>
              <a:t>अर्ध-जीवन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अवधि</a:t>
            </a:r>
            <a:r>
              <a:rPr lang="en-US" sz="1500" dirty="0"/>
              <a:t> </a:t>
            </a:r>
            <a:r>
              <a:rPr lang="en-US" sz="1500" dirty="0" err="1"/>
              <a:t>बहुत</a:t>
            </a:r>
            <a:r>
              <a:rPr lang="en-US" sz="1500" dirty="0"/>
              <a:t> </a:t>
            </a:r>
            <a:r>
              <a:rPr lang="en-US" sz="1500" dirty="0" err="1"/>
              <a:t>भिन्न</a:t>
            </a:r>
            <a:r>
              <a:rPr lang="en-US" sz="1500" dirty="0"/>
              <a:t>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सकती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smtClean="0"/>
              <a:t>– </a:t>
            </a:r>
            <a:r>
              <a:rPr lang="en-US" sz="1500" dirty="0" err="1" smtClean="0"/>
              <a:t>वो</a:t>
            </a:r>
            <a:r>
              <a:rPr lang="en-US" sz="1500" dirty="0" smtClean="0"/>
              <a:t> </a:t>
            </a:r>
            <a:r>
              <a:rPr lang="en-US" sz="1500" dirty="0" err="1"/>
              <a:t>सैकड़ों</a:t>
            </a:r>
            <a:r>
              <a:rPr lang="en-US" sz="1500" dirty="0"/>
              <a:t> </a:t>
            </a:r>
            <a:r>
              <a:rPr lang="en-US" sz="1500" dirty="0" err="1"/>
              <a:t>हजारों</a:t>
            </a:r>
            <a:r>
              <a:rPr lang="en-US" sz="1500" dirty="0"/>
              <a:t> </a:t>
            </a:r>
            <a:r>
              <a:rPr lang="en-US" sz="1500" dirty="0" err="1"/>
              <a:t>वर्षों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लेकर</a:t>
            </a:r>
            <a:r>
              <a:rPr lang="en-US" sz="1500" dirty="0"/>
              <a:t> </a:t>
            </a:r>
            <a:r>
              <a:rPr lang="en-US" sz="1500" dirty="0" err="1"/>
              <a:t>सेकंड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अंश</a:t>
            </a:r>
            <a:r>
              <a:rPr lang="en-US" sz="1500" dirty="0"/>
              <a:t> </a:t>
            </a:r>
            <a:r>
              <a:rPr lang="en-US" sz="1500" dirty="0" err="1"/>
              <a:t>तक</a:t>
            </a:r>
            <a:r>
              <a:rPr lang="en-US" sz="1500" dirty="0"/>
              <a:t> </a:t>
            </a:r>
            <a:r>
              <a:rPr lang="hi-IN" sz="1500" dirty="0" smtClean="0"/>
              <a:t>की</a:t>
            </a:r>
            <a:r>
              <a:rPr lang="en-US" sz="1500" dirty="0" smtClean="0"/>
              <a:t> </a:t>
            </a:r>
            <a:r>
              <a:rPr lang="en-US" sz="1500" dirty="0" err="1" smtClean="0"/>
              <a:t>हो</a:t>
            </a:r>
            <a:r>
              <a:rPr lang="en-US" sz="1500" dirty="0" smtClean="0"/>
              <a:t> </a:t>
            </a:r>
            <a:r>
              <a:rPr lang="en-US" sz="1500" dirty="0" err="1"/>
              <a:t>सकती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950552" y="3758039"/>
            <a:ext cx="902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200" dirty="0" smtClean="0"/>
              <a:t>पीरियड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286434" y="4256921"/>
            <a:ext cx="5339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अगर</a:t>
            </a:r>
            <a:r>
              <a:rPr lang="en-US" sz="1500" dirty="0"/>
              <a:t> </a:t>
            </a:r>
            <a:r>
              <a:rPr lang="en-US" sz="1500" dirty="0" err="1"/>
              <a:t>पृथ्वी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अंदर</a:t>
            </a:r>
            <a:r>
              <a:rPr lang="en-US" sz="1500" dirty="0"/>
              <a:t>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परमाणु-ऊर्जा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भरे</a:t>
            </a:r>
            <a:r>
              <a:rPr lang="en-US" sz="1500" dirty="0"/>
              <a:t> </a:t>
            </a:r>
            <a:r>
              <a:rPr lang="en-US" sz="1500" dirty="0" err="1"/>
              <a:t>ये</a:t>
            </a:r>
            <a:r>
              <a:rPr lang="en-US" sz="1500" dirty="0"/>
              <a:t> </a:t>
            </a:r>
            <a:r>
              <a:rPr lang="en-US" sz="1500" dirty="0" err="1"/>
              <a:t>सभी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न </a:t>
            </a:r>
            <a:r>
              <a:rPr lang="en-US" sz="1500" dirty="0" err="1"/>
              <a:t>होते</a:t>
            </a:r>
            <a:r>
              <a:rPr lang="en-US" sz="1500" dirty="0"/>
              <a:t>,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फिर</a:t>
            </a:r>
            <a:r>
              <a:rPr lang="en-US" sz="1500" dirty="0"/>
              <a:t> </a:t>
            </a:r>
            <a:r>
              <a:rPr lang="en-US" sz="1500" dirty="0" err="1"/>
              <a:t>हमें</a:t>
            </a:r>
            <a:r>
              <a:rPr lang="en-US" sz="1500" dirty="0"/>
              <a:t> </a:t>
            </a:r>
            <a:r>
              <a:rPr lang="en-US" sz="1500" dirty="0" err="1"/>
              <a:t>सर्दियों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कहीं</a:t>
            </a:r>
            <a:r>
              <a:rPr lang="en-US" sz="1500" dirty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ठंड</a:t>
            </a:r>
            <a:r>
              <a:rPr lang="en-US" sz="1500" dirty="0"/>
              <a:t> </a:t>
            </a:r>
            <a:r>
              <a:rPr lang="en-US" sz="1500" dirty="0" err="1"/>
              <a:t>लगती</a:t>
            </a:r>
            <a:r>
              <a:rPr lang="en-US" sz="15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37" y="4911944"/>
            <a:ext cx="2590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/>
              <a:t>अच्छा</a:t>
            </a:r>
            <a:r>
              <a:rPr lang="en-US" sz="1500" dirty="0" smtClean="0"/>
              <a:t> </a:t>
            </a:r>
            <a:r>
              <a:rPr lang="en-US" sz="1500" dirty="0" err="1"/>
              <a:t>होता</a:t>
            </a:r>
            <a:r>
              <a:rPr lang="en-US" sz="1500" dirty="0"/>
              <a:t> </a:t>
            </a:r>
            <a:r>
              <a:rPr lang="en-US" sz="1500" dirty="0" err="1"/>
              <a:t>अगर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 smtClean="0"/>
              <a:t>भरे</a:t>
            </a:r>
            <a:r>
              <a:rPr lang="en-US" sz="1500" dirty="0" smtClean="0"/>
              <a:t> </a:t>
            </a:r>
            <a:r>
              <a:rPr lang="en-US" sz="1500" dirty="0" err="1"/>
              <a:t>सभी</a:t>
            </a:r>
            <a:r>
              <a:rPr lang="en-US" sz="1500" dirty="0"/>
              <a:t> </a:t>
            </a:r>
            <a:r>
              <a:rPr lang="en-US" sz="1500" dirty="0" err="1" smtClean="0"/>
              <a:t>परमाणु</a:t>
            </a:r>
            <a:r>
              <a:rPr lang="en-US" sz="1500" dirty="0" smtClean="0"/>
              <a:t> </a:t>
            </a:r>
            <a:r>
              <a:rPr lang="en-US" sz="1500" dirty="0" err="1" smtClean="0"/>
              <a:t>खोज</a:t>
            </a:r>
            <a:r>
              <a:rPr lang="en-US" sz="1500" dirty="0" smtClean="0"/>
              <a:t> </a:t>
            </a:r>
            <a:r>
              <a:rPr lang="en-US" sz="1500" dirty="0" err="1"/>
              <a:t>पाता</a:t>
            </a:r>
            <a:r>
              <a:rPr lang="en-US" sz="15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2437" y="6265922"/>
            <a:ext cx="2819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अगर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उनमें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कुछ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एक</a:t>
            </a:r>
            <a:r>
              <a:rPr lang="en-US" sz="1500" dirty="0"/>
              <a:t> </a:t>
            </a:r>
            <a:r>
              <a:rPr lang="en-US" sz="1500" dirty="0" err="1"/>
              <a:t>बोतल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भर</a:t>
            </a:r>
            <a:r>
              <a:rPr lang="en-US" sz="1500" dirty="0"/>
              <a:t> </a:t>
            </a:r>
            <a:r>
              <a:rPr lang="en-US" sz="1500" dirty="0" err="1"/>
              <a:t>सकूं</a:t>
            </a:r>
            <a:r>
              <a:rPr lang="en-US" sz="1500" dirty="0"/>
              <a:t>,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पूरी</a:t>
            </a:r>
            <a:r>
              <a:rPr lang="en-US" sz="1500" dirty="0"/>
              <a:t> </a:t>
            </a:r>
            <a:r>
              <a:rPr lang="en-US" sz="1500" dirty="0" err="1"/>
              <a:t>सर्दियों</a:t>
            </a:r>
            <a:r>
              <a:rPr lang="en-US" sz="1500" dirty="0"/>
              <a:t> </a:t>
            </a:r>
            <a:r>
              <a:rPr lang="hi-IN" sz="1500" dirty="0"/>
              <a:t>भर</a:t>
            </a:r>
            <a:r>
              <a:rPr lang="en-US" sz="1500" dirty="0" smtClean="0"/>
              <a:t> </a:t>
            </a:r>
            <a:r>
              <a:rPr lang="en-US" sz="1500" dirty="0" err="1"/>
              <a:t>खुद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गर्म</a:t>
            </a:r>
            <a:r>
              <a:rPr lang="en-US" sz="1500" dirty="0"/>
              <a:t> </a:t>
            </a:r>
            <a:r>
              <a:rPr lang="en-US" sz="1500" dirty="0" err="1"/>
              <a:t>रख</a:t>
            </a:r>
            <a:r>
              <a:rPr lang="en-US" sz="1500" dirty="0"/>
              <a:t> </a:t>
            </a:r>
            <a:r>
              <a:rPr lang="en-US" sz="1500" dirty="0" err="1"/>
              <a:t>पाऊंगा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1037" y="7350344"/>
            <a:ext cx="59459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सावधान</a:t>
            </a:r>
            <a:r>
              <a:rPr lang="en-US" sz="1500" dirty="0"/>
              <a:t> </a:t>
            </a:r>
            <a:r>
              <a:rPr lang="en-US" sz="1500" dirty="0" err="1"/>
              <a:t>आर्चीबाल्ड</a:t>
            </a:r>
            <a:r>
              <a:rPr lang="en-US" sz="1500" dirty="0"/>
              <a:t>, </a:t>
            </a:r>
            <a:r>
              <a:rPr lang="en-US" sz="1500" dirty="0" err="1"/>
              <a:t>परमाणु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, </a:t>
            </a:r>
            <a:r>
              <a:rPr lang="en-US" sz="1500" dirty="0" err="1"/>
              <a:t>रासायनिक</a:t>
            </a:r>
            <a:r>
              <a:rPr lang="en-US" sz="1500" dirty="0"/>
              <a:t> </a:t>
            </a:r>
            <a:r>
              <a:rPr lang="en-US" sz="1500" dirty="0" err="1"/>
              <a:t>ऊर्जा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तुलना</a:t>
            </a:r>
            <a:r>
              <a:rPr lang="en-US" sz="1500" dirty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कहीं</a:t>
            </a:r>
            <a:r>
              <a:rPr lang="en-US" sz="1500" dirty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शक्तिशाली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 smtClean="0"/>
              <a:t>है</a:t>
            </a:r>
            <a:r>
              <a:rPr lang="en-US" sz="1500" dirty="0"/>
              <a:t>.</a:t>
            </a:r>
            <a:r>
              <a:rPr lang="en-US" sz="1500" dirty="0" smtClean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hi-IN" sz="1500" dirty="0" smtClean="0"/>
              <a:t>उससे</a:t>
            </a:r>
            <a:r>
              <a:rPr lang="en-US" sz="1500" dirty="0" smtClean="0"/>
              <a:t> </a:t>
            </a:r>
            <a:r>
              <a:rPr lang="en-US" sz="1500" dirty="0" err="1" smtClean="0"/>
              <a:t>हजारों-लाखों</a:t>
            </a:r>
            <a:r>
              <a:rPr lang="en-US" sz="1500" dirty="0" smtClean="0"/>
              <a:t> </a:t>
            </a:r>
            <a:r>
              <a:rPr lang="en-US" sz="1500" dirty="0" err="1"/>
              <a:t>गुना</a:t>
            </a:r>
            <a:r>
              <a:rPr lang="en-US" sz="1500" dirty="0"/>
              <a:t> </a:t>
            </a:r>
            <a:r>
              <a:rPr lang="en-US" sz="1500" dirty="0" err="1"/>
              <a:t>अधिक</a:t>
            </a:r>
            <a:r>
              <a:rPr lang="en-US" sz="1500" dirty="0"/>
              <a:t> </a:t>
            </a:r>
            <a:r>
              <a:rPr lang="en-US" sz="1500" dirty="0" err="1"/>
              <a:t>शक्तिशाली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11" name="Rectangle 10"/>
          <p:cNvSpPr/>
          <p:nvPr/>
        </p:nvSpPr>
        <p:spPr>
          <a:xfrm>
            <a:off x="3119437" y="9791134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/>
              <a:t>नाभिक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4948237" y="8976856"/>
            <a:ext cx="213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इसीलिए</a:t>
            </a:r>
            <a:r>
              <a:rPr lang="en-US" sz="1500" dirty="0"/>
              <a:t> </a:t>
            </a:r>
            <a:r>
              <a:rPr lang="en-US" sz="1500" dirty="0" err="1"/>
              <a:t>रेडियोधर्मी</a:t>
            </a:r>
            <a:r>
              <a:rPr lang="en-US" sz="1500" dirty="0"/>
              <a:t> </a:t>
            </a:r>
            <a:r>
              <a:rPr lang="en-US" sz="1500" dirty="0" err="1" smtClean="0"/>
              <a:t>नाभि</a:t>
            </a:r>
            <a:r>
              <a:rPr lang="hi-IN" sz="1500" dirty="0" smtClean="0"/>
              <a:t>कों</a:t>
            </a:r>
            <a:r>
              <a:rPr lang="en-US" sz="1500" dirty="0" smtClean="0"/>
              <a:t> </a:t>
            </a:r>
            <a:r>
              <a:rPr lang="en-US" sz="1500" dirty="0" err="1"/>
              <a:t>में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शैतान</a:t>
            </a:r>
            <a:r>
              <a:rPr lang="en-US" sz="1500" dirty="0"/>
              <a:t> </a:t>
            </a:r>
            <a:r>
              <a:rPr lang="en-US" sz="1500" dirty="0" err="1"/>
              <a:t>बड़ी</a:t>
            </a:r>
            <a:r>
              <a:rPr lang="en-US" sz="1500" dirty="0"/>
              <a:t> </a:t>
            </a:r>
            <a:r>
              <a:rPr lang="en-US" sz="1500" dirty="0" err="1"/>
              <a:t>हिंसा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साथ</a:t>
            </a:r>
            <a:r>
              <a:rPr lang="en-US" sz="1500" dirty="0"/>
              <a:t> </a:t>
            </a:r>
            <a:r>
              <a:rPr lang="en-US" sz="1500" dirty="0" err="1"/>
              <a:t>बाहर</a:t>
            </a:r>
            <a:r>
              <a:rPr lang="en-US" sz="1500" dirty="0"/>
              <a:t> </a:t>
            </a:r>
            <a:r>
              <a:rPr lang="en-US" sz="1500" dirty="0" err="1"/>
              <a:t>निकलते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 rot="256249">
            <a:off x="6015037" y="1987034"/>
            <a:ext cx="1434519" cy="461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रेडियोधर्मी</a:t>
            </a:r>
            <a:r>
              <a:rPr lang="en-US" sz="1200" dirty="0"/>
              <a:t> </a:t>
            </a:r>
            <a:r>
              <a:rPr lang="en-US" sz="1200" dirty="0" err="1"/>
              <a:t>परमाणुओं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संख्या</a:t>
            </a:r>
            <a:r>
              <a:rPr lang="en-US" sz="1200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 rot="543627">
            <a:off x="6644755" y="3428433"/>
            <a:ext cx="5132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समय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62875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HP\Desktop\NUCLEAR ENERGY\NUCLEAR ENERGY PIX\Page 11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14330"/>
            <a:ext cx="7762875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9637" y="980321"/>
            <a:ext cx="59379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ज़रा</a:t>
            </a:r>
            <a:r>
              <a:rPr lang="en-US" sz="1500" dirty="0"/>
              <a:t> </a:t>
            </a:r>
            <a:r>
              <a:rPr lang="en-US" sz="1500" dirty="0" err="1"/>
              <a:t>देखें</a:t>
            </a:r>
            <a:r>
              <a:rPr lang="en-US" sz="1500" dirty="0"/>
              <a:t> </a:t>
            </a:r>
            <a:r>
              <a:rPr lang="en-US" sz="1500" dirty="0" err="1"/>
              <a:t>कि</a:t>
            </a:r>
            <a:r>
              <a:rPr lang="en-US" sz="1500" dirty="0"/>
              <a:t> </a:t>
            </a:r>
            <a:r>
              <a:rPr lang="en-US" sz="1500" dirty="0" err="1" smtClean="0"/>
              <a:t>मिस्टर</a:t>
            </a:r>
            <a:r>
              <a:rPr lang="en-US" sz="1500" dirty="0"/>
              <a:t> </a:t>
            </a:r>
            <a:r>
              <a:rPr lang="en-US" sz="1500" dirty="0" err="1"/>
              <a:t>अल्बर्ट</a:t>
            </a:r>
            <a:r>
              <a:rPr lang="en-US" sz="1500" dirty="0"/>
              <a:t> </a:t>
            </a:r>
            <a:r>
              <a:rPr lang="en-US" sz="1500" dirty="0" err="1"/>
              <a:t>जो</a:t>
            </a:r>
            <a:r>
              <a:rPr lang="en-US" sz="1500" dirty="0"/>
              <a:t> </a:t>
            </a:r>
            <a:r>
              <a:rPr lang="en-US" sz="1500" dirty="0" err="1"/>
              <a:t>कह</a:t>
            </a:r>
            <a:r>
              <a:rPr lang="en-US" sz="1500" dirty="0"/>
              <a:t> </a:t>
            </a:r>
            <a:r>
              <a:rPr lang="en-US" sz="1500" dirty="0" err="1"/>
              <a:t>रहे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क्या</a:t>
            </a:r>
            <a:r>
              <a:rPr lang="en-US" sz="1500" dirty="0"/>
              <a:t> </a:t>
            </a:r>
            <a:r>
              <a:rPr lang="en-US" sz="1500" dirty="0" err="1"/>
              <a:t>वो</a:t>
            </a:r>
            <a:r>
              <a:rPr lang="en-US" sz="1500" dirty="0"/>
              <a:t> </a:t>
            </a:r>
            <a:r>
              <a:rPr lang="hi-IN" sz="1500" dirty="0" smtClean="0"/>
              <a:t>बात</a:t>
            </a:r>
            <a:r>
              <a:rPr lang="en-US" sz="1500" dirty="0" smtClean="0"/>
              <a:t> </a:t>
            </a:r>
            <a:r>
              <a:rPr lang="en-US" sz="1500" dirty="0" err="1" smtClean="0"/>
              <a:t>सच</a:t>
            </a:r>
            <a:r>
              <a:rPr lang="en-US" sz="1500" dirty="0" smtClean="0"/>
              <a:t> </a:t>
            </a:r>
            <a:r>
              <a:rPr lang="en-US" sz="1500" dirty="0" err="1"/>
              <a:t>है</a:t>
            </a:r>
            <a:r>
              <a:rPr lang="en-US" sz="1500" dirty="0"/>
              <a:t>.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की</a:t>
            </a:r>
            <a:r>
              <a:rPr lang="en-US" sz="1500" dirty="0"/>
              <a:t> </a:t>
            </a:r>
            <a:r>
              <a:rPr lang="en-US" sz="1500" dirty="0" err="1"/>
              <a:t>कुंडियां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क्रमिक</a:t>
            </a:r>
            <a:r>
              <a:rPr lang="en-US" sz="1500" dirty="0" smtClean="0"/>
              <a:t> </a:t>
            </a:r>
            <a:r>
              <a:rPr lang="en-US" sz="1500" dirty="0" err="1"/>
              <a:t>रूप</a:t>
            </a:r>
            <a:r>
              <a:rPr lang="en-US" sz="1500" dirty="0"/>
              <a:t> </a:t>
            </a:r>
            <a:r>
              <a:rPr lang="en-US" sz="1500" dirty="0" err="1"/>
              <a:t>से</a:t>
            </a:r>
            <a:r>
              <a:rPr lang="en-US" sz="1500" dirty="0"/>
              <a:t> </a:t>
            </a:r>
            <a:r>
              <a:rPr lang="en-US" sz="1500" dirty="0" err="1"/>
              <a:t>स्लाइड</a:t>
            </a:r>
            <a:r>
              <a:rPr lang="en-US" sz="1500" dirty="0"/>
              <a:t> </a:t>
            </a:r>
            <a:r>
              <a:rPr lang="en-US" sz="1500" dirty="0" err="1"/>
              <a:t>होती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 smtClean="0"/>
              <a:t>फिर</a:t>
            </a:r>
            <a:r>
              <a:rPr lang="en-US" sz="1500" dirty="0" smtClean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एक-एक</a:t>
            </a:r>
            <a:r>
              <a:rPr lang="en-US" sz="1500" dirty="0"/>
              <a:t> </a:t>
            </a:r>
            <a:r>
              <a:rPr lang="en-US" sz="1500" dirty="0" err="1"/>
              <a:t>करके</a:t>
            </a:r>
            <a:r>
              <a:rPr lang="en-US" sz="1500" dirty="0"/>
              <a:t> </a:t>
            </a:r>
            <a:r>
              <a:rPr lang="en-US" sz="1500" dirty="0" err="1"/>
              <a:t>खुलते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6242" y="1863944"/>
            <a:ext cx="23127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मैं</a:t>
            </a:r>
            <a:r>
              <a:rPr lang="en-US" sz="1500" dirty="0"/>
              <a:t> </a:t>
            </a:r>
            <a:r>
              <a:rPr lang="en-US" sz="1500" dirty="0" err="1"/>
              <a:t>हरेक</a:t>
            </a:r>
            <a:r>
              <a:rPr lang="en-US" sz="1500" dirty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 smtClean="0"/>
              <a:t>एक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दूसरे</a:t>
            </a:r>
            <a:r>
              <a:rPr lang="en-US" sz="1500" dirty="0" smtClean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पास</a:t>
            </a:r>
            <a:r>
              <a:rPr lang="en-US" sz="1500" dirty="0"/>
              <a:t> </a:t>
            </a:r>
            <a:r>
              <a:rPr lang="en-US" sz="1500" dirty="0" err="1"/>
              <a:t>रखता</a:t>
            </a:r>
            <a:r>
              <a:rPr lang="en-US" sz="1500" dirty="0"/>
              <a:t> </a:t>
            </a:r>
            <a:r>
              <a:rPr lang="en-US" sz="1500" dirty="0" err="1"/>
              <a:t>हूँ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0042" y="4125119"/>
            <a:ext cx="497979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अच्छा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, </a:t>
            </a:r>
            <a:r>
              <a:rPr lang="en-US" sz="1500" dirty="0" err="1"/>
              <a:t>अर्ध-जीवन</a:t>
            </a:r>
            <a:r>
              <a:rPr lang="en-US" sz="1500" dirty="0"/>
              <a:t> </a:t>
            </a:r>
            <a:r>
              <a:rPr lang="en-US" sz="1500" dirty="0" err="1"/>
              <a:t>बीतने</a:t>
            </a:r>
            <a:r>
              <a:rPr lang="en-US" sz="1500" dirty="0"/>
              <a:t> </a:t>
            </a:r>
            <a:r>
              <a:rPr lang="en-US" sz="1500" dirty="0" err="1"/>
              <a:t>के</a:t>
            </a:r>
            <a:r>
              <a:rPr lang="en-US" sz="1500" dirty="0"/>
              <a:t> </a:t>
            </a:r>
            <a:r>
              <a:rPr lang="en-US" sz="1500" dirty="0" err="1"/>
              <a:t>बाद</a:t>
            </a:r>
            <a:r>
              <a:rPr lang="en-US" sz="1500" dirty="0"/>
              <a:t> </a:t>
            </a:r>
            <a:r>
              <a:rPr lang="en-US" sz="1500" dirty="0" err="1"/>
              <a:t>अब</a:t>
            </a:r>
            <a:r>
              <a:rPr lang="en-US" sz="1500" dirty="0"/>
              <a:t> </a:t>
            </a:r>
            <a:r>
              <a:rPr lang="en-US" sz="1500" dirty="0" err="1"/>
              <a:t>आधे</a:t>
            </a:r>
            <a:r>
              <a:rPr lang="en-US" sz="1500" dirty="0"/>
              <a:t>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खाली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765839" y="6027142"/>
            <a:ext cx="468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अरे</a:t>
            </a:r>
            <a:r>
              <a:rPr lang="en-US" sz="1400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0415" y="6345099"/>
            <a:ext cx="1419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मिस्टर</a:t>
            </a:r>
            <a:r>
              <a:rPr lang="en-US" sz="1400" dirty="0"/>
              <a:t> </a:t>
            </a:r>
            <a:r>
              <a:rPr lang="en-US" sz="1400" dirty="0" err="1"/>
              <a:t>अल्बर्ट</a:t>
            </a:r>
            <a:r>
              <a:rPr lang="en-US" sz="1400" dirty="0"/>
              <a:t> </a:t>
            </a:r>
            <a:r>
              <a:rPr lang="en-US" sz="1400" dirty="0" err="1"/>
              <a:t>सही</a:t>
            </a:r>
            <a:r>
              <a:rPr lang="en-US" sz="1400" dirty="0"/>
              <a:t> </a:t>
            </a:r>
            <a:r>
              <a:rPr lang="en-US" sz="1400" dirty="0" err="1"/>
              <a:t>थे</a:t>
            </a:r>
            <a:r>
              <a:rPr lang="en-US" sz="14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4437" y="7173119"/>
            <a:ext cx="4419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अर्ध-जीवन</a:t>
            </a:r>
            <a:r>
              <a:rPr lang="en-US" sz="1500" dirty="0"/>
              <a:t> </a:t>
            </a:r>
            <a:r>
              <a:rPr lang="hi-IN" sz="1500" dirty="0" smtClean="0"/>
              <a:t>बीतने</a:t>
            </a:r>
            <a:r>
              <a:rPr lang="en-US" sz="1500" dirty="0" smtClean="0"/>
              <a:t> </a:t>
            </a:r>
            <a:r>
              <a:rPr lang="en-US" sz="1500" dirty="0" err="1" smtClean="0"/>
              <a:t>के</a:t>
            </a:r>
            <a:r>
              <a:rPr lang="en-US" sz="1500" dirty="0" smtClean="0"/>
              <a:t> </a:t>
            </a:r>
            <a:r>
              <a:rPr lang="en-US" sz="1500" dirty="0" err="1"/>
              <a:t>बाद</a:t>
            </a:r>
            <a:r>
              <a:rPr lang="en-US" sz="1500" dirty="0"/>
              <a:t> </a:t>
            </a:r>
            <a:r>
              <a:rPr lang="en-US" sz="1500" dirty="0" err="1"/>
              <a:t>आधे</a:t>
            </a:r>
            <a:r>
              <a:rPr lang="en-US" sz="1500" dirty="0"/>
              <a:t> </a:t>
            </a:r>
            <a:r>
              <a:rPr lang="en-US" sz="1500" dirty="0" err="1"/>
              <a:t>बचे</a:t>
            </a:r>
            <a:r>
              <a:rPr lang="en-US" sz="1500" dirty="0"/>
              <a:t> </a:t>
            </a:r>
            <a:r>
              <a:rPr lang="en-US" sz="1500" dirty="0" err="1"/>
              <a:t>हुए</a:t>
            </a:r>
            <a:r>
              <a:rPr lang="en-US" sz="1500" dirty="0"/>
              <a:t> </a:t>
            </a:r>
            <a:r>
              <a:rPr lang="en-US" sz="1500" dirty="0" err="1"/>
              <a:t>बक्सों</a:t>
            </a:r>
            <a:r>
              <a:rPr lang="en-US" sz="1500" dirty="0"/>
              <a:t> </a:t>
            </a:r>
            <a:r>
              <a:rPr lang="en-US" sz="1500" dirty="0" err="1"/>
              <a:t>ने</a:t>
            </a:r>
            <a:r>
              <a:rPr lang="en-US" sz="1500" dirty="0"/>
              <a:t> </a:t>
            </a:r>
            <a:endParaRPr lang="en-US" sz="1500" dirty="0" smtClean="0"/>
          </a:p>
          <a:p>
            <a:pPr algn="ctr"/>
            <a:r>
              <a:rPr lang="en-US" sz="1500" dirty="0" err="1" smtClean="0"/>
              <a:t>खुद</a:t>
            </a:r>
            <a:r>
              <a:rPr lang="en-US" sz="1500" dirty="0" smtClean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खोला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अपने</a:t>
            </a:r>
            <a:r>
              <a:rPr lang="en-US" sz="1500" dirty="0"/>
              <a:t> </a:t>
            </a:r>
            <a:r>
              <a:rPr lang="en-US" sz="1500" dirty="0" err="1"/>
              <a:t>शैतानों</a:t>
            </a:r>
            <a:r>
              <a:rPr lang="en-US" sz="1500" dirty="0"/>
              <a:t> </a:t>
            </a:r>
            <a:r>
              <a:rPr lang="en-US" sz="1500" dirty="0" err="1"/>
              <a:t>को</a:t>
            </a:r>
            <a:r>
              <a:rPr lang="en-US" sz="1500" dirty="0"/>
              <a:t> </a:t>
            </a:r>
            <a:r>
              <a:rPr lang="en-US" sz="1500" dirty="0" err="1"/>
              <a:t>मुक्त</a:t>
            </a:r>
            <a:r>
              <a:rPr lang="en-US" sz="1500" dirty="0"/>
              <a:t> </a:t>
            </a:r>
            <a:r>
              <a:rPr lang="en-US" sz="1500" dirty="0" err="1"/>
              <a:t>किया</a:t>
            </a:r>
            <a:r>
              <a:rPr lang="en-US" sz="15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3437" y="8011319"/>
            <a:ext cx="246413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500" dirty="0" smtClean="0"/>
              <a:t>अच्छा</a:t>
            </a:r>
            <a:r>
              <a:rPr lang="en-US" sz="1500" dirty="0" smtClean="0"/>
              <a:t> </a:t>
            </a:r>
            <a:r>
              <a:rPr lang="en-US" sz="1500" dirty="0" err="1" smtClean="0"/>
              <a:t>अब</a:t>
            </a:r>
            <a:r>
              <a:rPr lang="en-US" sz="1500" dirty="0" smtClean="0"/>
              <a:t> </a:t>
            </a:r>
            <a:r>
              <a:rPr lang="en-US" sz="1500" dirty="0"/>
              <a:t>3/4 </a:t>
            </a:r>
            <a:r>
              <a:rPr lang="en-US" sz="1500" dirty="0" err="1"/>
              <a:t>बक्से</a:t>
            </a:r>
            <a:r>
              <a:rPr lang="en-US" sz="1500" dirty="0"/>
              <a:t> </a:t>
            </a:r>
            <a:r>
              <a:rPr lang="en-US" sz="1500" dirty="0" err="1"/>
              <a:t>खाली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15042" y="9821754"/>
            <a:ext cx="1508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500" dirty="0" smtClean="0"/>
              <a:t>सिलसिला</a:t>
            </a:r>
            <a:r>
              <a:rPr lang="en-US" sz="1500" dirty="0" smtClean="0"/>
              <a:t> </a:t>
            </a:r>
            <a:r>
              <a:rPr lang="hi-IN" sz="1500" dirty="0" smtClean="0"/>
              <a:t>जारी</a:t>
            </a:r>
            <a:r>
              <a:rPr lang="en-US" sz="1500" dirty="0" smtClean="0"/>
              <a:t> </a:t>
            </a:r>
            <a:r>
              <a:rPr lang="hi-IN" sz="1500" dirty="0" smtClean="0"/>
              <a:t>है</a:t>
            </a:r>
            <a:r>
              <a:rPr lang="hi-IN" sz="1500" dirty="0"/>
              <a:t>!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4011</Words>
  <Application>Microsoft Office PowerPoint</Application>
  <PresentationFormat>Custom</PresentationFormat>
  <Paragraphs>513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468</cp:revision>
  <dcterms:created xsi:type="dcterms:W3CDTF">2016-12-13T16:20:56Z</dcterms:created>
  <dcterms:modified xsi:type="dcterms:W3CDTF">2020-07-11T13:18:40Z</dcterms:modified>
</cp:coreProperties>
</file>